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1"/>
  </p:sldMasterIdLst>
  <p:sldIdLst>
    <p:sldId id="256" r:id="rId2"/>
    <p:sldId id="269" r:id="rId3"/>
    <p:sldId id="341" r:id="rId4"/>
    <p:sldId id="342" r:id="rId5"/>
    <p:sldId id="258" r:id="rId6"/>
    <p:sldId id="259" r:id="rId7"/>
    <p:sldId id="351" r:id="rId8"/>
    <p:sldId id="352" r:id="rId9"/>
    <p:sldId id="353" r:id="rId10"/>
    <p:sldId id="370" r:id="rId11"/>
    <p:sldId id="391" r:id="rId12"/>
    <p:sldId id="354" r:id="rId13"/>
    <p:sldId id="422" r:id="rId14"/>
    <p:sldId id="355" r:id="rId15"/>
    <p:sldId id="261" r:id="rId16"/>
    <p:sldId id="260" r:id="rId17"/>
    <p:sldId id="262" r:id="rId18"/>
    <p:sldId id="264" r:id="rId19"/>
    <p:sldId id="423" r:id="rId20"/>
    <p:sldId id="263" r:id="rId21"/>
    <p:sldId id="398" r:id="rId22"/>
    <p:sldId id="407" r:id="rId23"/>
    <p:sldId id="408" r:id="rId24"/>
    <p:sldId id="409" r:id="rId25"/>
    <p:sldId id="406" r:id="rId26"/>
    <p:sldId id="304" r:id="rId27"/>
    <p:sldId id="270" r:id="rId28"/>
    <p:sldId id="282" r:id="rId29"/>
    <p:sldId id="306" r:id="rId30"/>
    <p:sldId id="276" r:id="rId31"/>
    <p:sldId id="371" r:id="rId32"/>
    <p:sldId id="388" r:id="rId33"/>
    <p:sldId id="389" r:id="rId34"/>
    <p:sldId id="390" r:id="rId35"/>
    <p:sldId id="305" r:id="rId36"/>
    <p:sldId id="364" r:id="rId37"/>
    <p:sldId id="366" r:id="rId38"/>
    <p:sldId id="367" r:id="rId39"/>
    <p:sldId id="368" r:id="rId40"/>
    <p:sldId id="372" r:id="rId41"/>
    <p:sldId id="373" r:id="rId42"/>
    <p:sldId id="271" r:id="rId43"/>
    <p:sldId id="283" r:id="rId44"/>
    <p:sldId id="414" r:id="rId45"/>
    <p:sldId id="277" r:id="rId46"/>
    <p:sldId id="344" r:id="rId47"/>
    <p:sldId id="345" r:id="rId48"/>
    <p:sldId id="346" r:id="rId49"/>
    <p:sldId id="343" r:id="rId50"/>
    <p:sldId id="272" r:id="rId51"/>
    <p:sldId id="284" r:id="rId52"/>
    <p:sldId id="278" r:id="rId53"/>
    <p:sldId id="392" r:id="rId54"/>
    <p:sldId id="393" r:id="rId55"/>
    <p:sldId id="275" r:id="rId56"/>
    <p:sldId id="287" r:id="rId57"/>
    <p:sldId id="309" r:id="rId58"/>
    <p:sldId id="281" r:id="rId59"/>
    <p:sldId id="394" r:id="rId60"/>
    <p:sldId id="396" r:id="rId61"/>
    <p:sldId id="397" r:id="rId62"/>
    <p:sldId id="313" r:id="rId63"/>
    <p:sldId id="288" r:id="rId64"/>
    <p:sldId id="298" r:id="rId65"/>
    <p:sldId id="347" r:id="rId66"/>
    <p:sldId id="357" r:id="rId67"/>
    <p:sldId id="348" r:id="rId68"/>
    <p:sldId id="349" r:id="rId69"/>
    <p:sldId id="356" r:id="rId70"/>
    <p:sldId id="350" r:id="rId71"/>
    <p:sldId id="319" r:id="rId72"/>
    <p:sldId id="289" r:id="rId73"/>
    <p:sldId id="299" r:id="rId74"/>
    <p:sldId id="415" r:id="rId75"/>
    <p:sldId id="294" r:id="rId76"/>
    <p:sldId id="374" r:id="rId77"/>
    <p:sldId id="375" r:id="rId78"/>
    <p:sldId id="377" r:id="rId79"/>
    <p:sldId id="378" r:id="rId80"/>
    <p:sldId id="336" r:id="rId81"/>
    <p:sldId id="290" r:id="rId82"/>
    <p:sldId id="300" r:id="rId83"/>
    <p:sldId id="295" r:id="rId84"/>
    <p:sldId id="381" r:id="rId85"/>
    <p:sldId id="382" r:id="rId86"/>
    <p:sldId id="379" r:id="rId87"/>
    <p:sldId id="380" r:id="rId88"/>
    <p:sldId id="410" r:id="rId89"/>
    <p:sldId id="412" r:id="rId90"/>
    <p:sldId id="292" r:id="rId91"/>
    <p:sldId id="302" r:id="rId92"/>
    <p:sldId id="337" r:id="rId93"/>
    <p:sldId id="383" r:id="rId94"/>
    <p:sldId id="385" r:id="rId95"/>
    <p:sldId id="384" r:id="rId96"/>
    <p:sldId id="386" r:id="rId97"/>
    <p:sldId id="387" r:id="rId98"/>
    <p:sldId id="358" r:id="rId99"/>
    <p:sldId id="359" r:id="rId100"/>
    <p:sldId id="360" r:id="rId101"/>
    <p:sldId id="361" r:id="rId102"/>
    <p:sldId id="399" r:id="rId103"/>
    <p:sldId id="400" r:id="rId104"/>
    <p:sldId id="404" r:id="rId105"/>
    <p:sldId id="405" r:id="rId106"/>
    <p:sldId id="401" r:id="rId107"/>
    <p:sldId id="402" r:id="rId108"/>
    <p:sldId id="403" r:id="rId109"/>
    <p:sldId id="362" r:id="rId110"/>
    <p:sldId id="416" r:id="rId111"/>
    <p:sldId id="417" r:id="rId112"/>
    <p:sldId id="418" r:id="rId113"/>
    <p:sldId id="420" r:id="rId114"/>
    <p:sldId id="421" r:id="rId115"/>
    <p:sldId id="339" r:id="rId116"/>
    <p:sldId id="268"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9484"/>
    <a:srgbClr val="7E9C4C"/>
    <a:srgbClr val="B5CA92"/>
    <a:srgbClr val="FEC694"/>
    <a:srgbClr val="388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118" d="100"/>
          <a:sy n="118" d="100"/>
        </p:scale>
        <p:origin x="114"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6B4BA89-AC96-4585-AEE1-653734B98D21}" type="datetimeFigureOut">
              <a:rPr lang="de-DE" smtClean="0"/>
              <a:t>07.11.2022</a:t>
            </a:fld>
            <a:endParaRPr lang="de-DE"/>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de-DE"/>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E18FF59-1F49-42A3-A6F8-E56B7C762C98}" type="slidenum">
              <a:rPr lang="de-DE" smtClean="0"/>
              <a:t>‹Nr.›</a:t>
            </a:fld>
            <a:endParaRPr lang="de-DE"/>
          </a:p>
        </p:txBody>
      </p:sp>
    </p:spTree>
    <p:extLst>
      <p:ext uri="{BB962C8B-B14F-4D97-AF65-F5344CB8AC3E}">
        <p14:creationId xmlns:p14="http://schemas.microsoft.com/office/powerpoint/2010/main" val="34017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6B4BA89-AC96-4585-AEE1-653734B98D21}" type="datetimeFigureOut">
              <a:rPr lang="de-DE" smtClean="0"/>
              <a:t>07.11.2022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234825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6B4BA89-AC96-4585-AEE1-653734B98D21}" type="datetimeFigureOut">
              <a:rPr lang="de-DE" smtClean="0"/>
              <a:t>07.11.2022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13026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6B4BA89-AC96-4585-AEE1-653734B98D21}" type="datetimeFigureOut">
              <a:rPr lang="de-DE" smtClean="0"/>
              <a:t>07.11.2022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90262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de-DE"/>
              <a:t>Mastertitelformat bearbeiten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6B4BA89-AC96-4585-AEE1-653734B98D21}" type="datetimeFigureOut">
              <a:rPr lang="de-DE" smtClean="0"/>
              <a:t>07.11.2022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263302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6B4BA89-AC96-4585-AEE1-653734B98D21}" type="datetimeFigureOut">
              <a:rPr lang="de-DE" smtClean="0"/>
              <a:t>07.11.2022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391056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6B4BA89-AC96-4585-AEE1-653734B98D21}" type="datetimeFigureOut">
              <a:rPr lang="de-DE" smtClean="0"/>
              <a:t>07.11.2022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41486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D6B4BA89-AC96-4585-AEE1-653734B98D21}" type="datetimeFigureOut">
              <a:rPr lang="de-DE" smtClean="0"/>
              <a:t>07.11.2022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129396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4BA89-AC96-4585-AEE1-653734B98D21}" type="datetimeFigureOut">
              <a:rPr lang="de-DE" smtClean="0"/>
              <a:t>07.11.2022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E18FF59-1F49-42A3-A6F8-E56B7C762C98}" type="slidenum">
              <a:rPr lang="de-DE" smtClean="0"/>
              <a:t>‹Nr.›</a:t>
            </a:fld>
            <a:endParaRPr lang="de-DE"/>
          </a:p>
        </p:txBody>
      </p:sp>
    </p:spTree>
    <p:extLst>
      <p:ext uri="{BB962C8B-B14F-4D97-AF65-F5344CB8AC3E}">
        <p14:creationId xmlns:p14="http://schemas.microsoft.com/office/powerpoint/2010/main" val="93345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de-DE"/>
              <a:t>Mastertextformat bearbeiten</a:t>
            </a:r>
          </a:p>
        </p:txBody>
      </p:sp>
      <p:sp>
        <p:nvSpPr>
          <p:cNvPr id="5" name="Date Placeholder 4"/>
          <p:cNvSpPr>
            <a:spLocks noGrp="1"/>
          </p:cNvSpPr>
          <p:nvPr>
            <p:ph type="dt" sz="half" idx="10"/>
          </p:nvPr>
        </p:nvSpPr>
        <p:spPr/>
        <p:txBody>
          <a:bodyPr/>
          <a:lstStyle/>
          <a:p>
            <a:fld id="{D6B4BA89-AC96-4585-AEE1-653734B98D21}" type="datetimeFigureOut">
              <a:rPr lang="de-DE" smtClean="0"/>
              <a:t>07.11.2022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E18FF59-1F49-42A3-A6F8-E56B7C762C98}" type="slidenum">
              <a:rPr lang="de-DE" smtClean="0"/>
              <a:t>‹Nr.›</a:t>
            </a:fld>
            <a:endParaRPr lang="de-DE"/>
          </a:p>
        </p:txBody>
      </p:sp>
    </p:spTree>
    <p:extLst>
      <p:ext uri="{BB962C8B-B14F-4D97-AF65-F5344CB8AC3E}">
        <p14:creationId xmlns:p14="http://schemas.microsoft.com/office/powerpoint/2010/main" val="1824814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D6B4BA89-AC96-4585-AEE1-653734B98D21}" type="datetimeFigureOut">
              <a:rPr lang="de-DE" smtClean="0"/>
              <a:t>07.11.2022</a:t>
            </a:fld>
            <a:endParaRPr lang="de-DE"/>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de-DE"/>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E18FF59-1F49-42A3-A6F8-E56B7C762C98}" type="slidenum">
              <a:rPr lang="de-DE" smtClean="0"/>
              <a:t>‹Nr.›</a:t>
            </a:fld>
            <a:endParaRPr lang="de-DE"/>
          </a:p>
        </p:txBody>
      </p:sp>
    </p:spTree>
    <p:extLst>
      <p:ext uri="{BB962C8B-B14F-4D97-AF65-F5344CB8AC3E}">
        <p14:creationId xmlns:p14="http://schemas.microsoft.com/office/powerpoint/2010/main" val="18095550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D6B4BA89-AC96-4585-AEE1-653734B98D21}" type="datetimeFigureOut">
              <a:rPr lang="de-DE" smtClean="0"/>
              <a:t>07.11.2022</a:t>
            </a:fld>
            <a:endParaRPr lang="de-DE"/>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de-DE"/>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7E18FF59-1F49-42A3-A6F8-E56B7C762C98}" type="slidenum">
              <a:rPr lang="de-DE" smtClean="0"/>
              <a:t>‹Nr.›</a:t>
            </a:fld>
            <a:endParaRPr lang="de-DE"/>
          </a:p>
        </p:txBody>
      </p:sp>
    </p:spTree>
    <p:extLst>
      <p:ext uri="{BB962C8B-B14F-4D97-AF65-F5344CB8AC3E}">
        <p14:creationId xmlns:p14="http://schemas.microsoft.com/office/powerpoint/2010/main" val="940533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8.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0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6.jpeg"/><Relationship Id="rId3" Type="http://schemas.openxmlformats.org/officeDocument/2006/relationships/image" Target="../media/image30.png"/><Relationship Id="rId7" Type="http://schemas.openxmlformats.org/officeDocument/2006/relationships/slide" Target="slide109.xml"/><Relationship Id="rId12" Type="http://schemas.openxmlformats.org/officeDocument/2006/relationships/image" Target="../media/image105.jpe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slide" Target="slide98.xml"/><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31.svg"/><Relationship Id="rId9" Type="http://schemas.openxmlformats.org/officeDocument/2006/relationships/image" Target="../media/image18.svg"/></Relationships>
</file>

<file path=ppt/slides/_rels/slide10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0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0.png"/><Relationship Id="rId7" Type="http://schemas.openxmlformats.org/officeDocument/2006/relationships/slide" Target="slide9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25.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20.png"/><Relationship Id="rId4" Type="http://schemas.openxmlformats.org/officeDocument/2006/relationships/image" Target="../media/image22.svg"/><Relationship Id="rId9" Type="http://schemas.openxmlformats.org/officeDocument/2006/relationships/image" Target="../media/image21.PNG"/></Relationships>
</file>

<file path=ppt/slides/_rels/slide1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112.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111.xml"/><Relationship Id="rId11" Type="http://schemas.openxmlformats.org/officeDocument/2006/relationships/image" Target="../media/image20.svg"/><Relationship Id="rId5" Type="http://schemas.openxmlformats.org/officeDocument/2006/relationships/slide" Target="slide114.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116.jpeg"/></Relationships>
</file>

<file path=ppt/slides/_rels/slide111.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slide" Target="slide110.xml"/><Relationship Id="rId10" Type="http://schemas.openxmlformats.org/officeDocument/2006/relationships/image" Target="../media/image18.svg"/><Relationship Id="rId4" Type="http://schemas.openxmlformats.org/officeDocument/2006/relationships/image" Target="../media/image31.svg"/><Relationship Id="rId9" Type="http://schemas.openxmlformats.org/officeDocument/2006/relationships/image" Target="../media/image17.png"/></Relationships>
</file>

<file path=ppt/slides/_rels/slide112.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image" Target="../media/image30.png"/><Relationship Id="rId7" Type="http://schemas.openxmlformats.org/officeDocument/2006/relationships/image" Target="../media/image117.jpe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13.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image" Target="../media/image30.png"/><Relationship Id="rId7" Type="http://schemas.openxmlformats.org/officeDocument/2006/relationships/image" Target="../media/image118.jpe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image" Target="../media/image31.svg"/></Relationships>
</file>

<file path=ppt/slides/_rels/slide11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0.png"/><Relationship Id="rId7" Type="http://schemas.openxmlformats.org/officeDocument/2006/relationships/slide" Target="slide110.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25.png"/><Relationship Id="rId4" Type="http://schemas.openxmlformats.org/officeDocument/2006/relationships/image" Target="../media/image31.svg"/></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0.xml"/><Relationship Id="rId3" Type="http://schemas.openxmlformats.org/officeDocument/2006/relationships/slide" Target="slide115.xml"/><Relationship Id="rId7" Type="http://schemas.openxmlformats.org/officeDocument/2006/relationships/slide" Target="slide36.xml"/><Relationship Id="rId12" Type="http://schemas.openxmlformats.org/officeDocument/2006/relationships/slide" Target="slide90.xml"/><Relationship Id="rId17" Type="http://schemas.openxmlformats.org/officeDocument/2006/relationships/slide" Target="slide16.xml"/><Relationship Id="rId2" Type="http://schemas.openxmlformats.org/officeDocument/2006/relationships/image" Target="../media/image28.jpeg"/><Relationship Id="rId16" Type="http://schemas.openxmlformats.org/officeDocument/2006/relationships/slide" Target="slide110.xml"/><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81.xml"/><Relationship Id="rId5" Type="http://schemas.openxmlformats.org/officeDocument/2006/relationships/slide" Target="slide17.xml"/><Relationship Id="rId15" Type="http://schemas.openxmlformats.org/officeDocument/2006/relationships/slide" Target="slide42.xml"/><Relationship Id="rId10" Type="http://schemas.openxmlformats.org/officeDocument/2006/relationships/slide" Target="slide72.xml"/><Relationship Id="rId4" Type="http://schemas.openxmlformats.org/officeDocument/2006/relationships/image" Target="../media/image29.png"/><Relationship Id="rId9" Type="http://schemas.openxmlformats.org/officeDocument/2006/relationships/slide" Target="slide63.xml"/><Relationship Id="rId14" Type="http://schemas.openxmlformats.org/officeDocument/2006/relationships/slide" Target="slide98.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20.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20.svg"/><Relationship Id="rId5" Type="http://schemas.openxmlformats.org/officeDocument/2006/relationships/slide" Target="slide26.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17.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22.svg"/><Relationship Id="rId12" Type="http://schemas.openxmlformats.org/officeDocument/2006/relationships/image" Target="../media/image32.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slide" Target="slide17.xml"/><Relationship Id="rId10" Type="http://schemas.openxmlformats.org/officeDocument/2006/relationships/slide" Target="slide26.xml"/><Relationship Id="rId4" Type="http://schemas.openxmlformats.org/officeDocument/2006/relationships/image" Target="../media/image31.sv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7.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17.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30.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20.svg"/><Relationship Id="rId5" Type="http://schemas.openxmlformats.org/officeDocument/2006/relationships/slide" Target="slide35.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27.xml"/><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 Target="slide16.xml"/><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slide" Target="slide35.xml"/><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image" Target="../media/image20.png"/><Relationship Id="rId5" Type="http://schemas.openxmlformats.org/officeDocument/2006/relationships/image" Target="../media/image31.svg"/><Relationship Id="rId10" Type="http://schemas.openxmlformats.org/officeDocument/2006/relationships/image" Target="../media/image18.svg"/><Relationship Id="rId4" Type="http://schemas.openxmlformats.org/officeDocument/2006/relationships/image" Target="../media/image30.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27.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27.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27.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27.xml"/><Relationship Id="rId4" Type="http://schemas.openxmlformats.org/officeDocument/2006/relationships/image" Target="../media/image31.svg"/></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27.xml"/><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27.xml"/><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image" Target="../media/image47.jpeg"/><Relationship Id="rId5" Type="http://schemas.openxmlformats.org/officeDocument/2006/relationships/slide" Target="slide37.xml"/><Relationship Id="rId10" Type="http://schemas.openxmlformats.org/officeDocument/2006/relationships/image" Target="../media/image22.svg"/><Relationship Id="rId4" Type="http://schemas.openxmlformats.org/officeDocument/2006/relationships/image" Target="../media/image31.sv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36.xml"/><Relationship Id="rId4" Type="http://schemas.openxmlformats.org/officeDocument/2006/relationships/image" Target="../media/image31.svg"/></Relationships>
</file>

<file path=ppt/slides/_rels/slide3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6.xml"/><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6.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6.xml"/><Relationship Id="rId4"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6.xml"/><Relationship Id="rId4" Type="http://schemas.openxmlformats.org/officeDocument/2006/relationships/image" Target="../media/image31.svg"/></Relationships>
</file>

<file path=ppt/slides/_rels/slide4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8.svg"/><Relationship Id="rId3"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17.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slide" Target="slide49.xml"/><Relationship Id="rId5" Type="http://schemas.openxmlformats.org/officeDocument/2006/relationships/slide" Target="slide43.xml"/><Relationship Id="rId10" Type="http://schemas.openxmlformats.org/officeDocument/2006/relationships/image" Target="../media/image22.svg"/><Relationship Id="rId4" Type="http://schemas.openxmlformats.org/officeDocument/2006/relationships/image" Target="../media/image31.svg"/><Relationship Id="rId9" Type="http://schemas.openxmlformats.org/officeDocument/2006/relationships/image" Target="../media/image19.png"/><Relationship Id="rId1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42.xml"/><Relationship Id="rId4" Type="http://schemas.openxmlformats.org/officeDocument/2006/relationships/image" Target="../media/image31.sv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22.svg"/><Relationship Id="rId12" Type="http://schemas.openxmlformats.org/officeDocument/2006/relationships/image" Target="../media/image20.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slide" Target="slide42.xml"/><Relationship Id="rId10" Type="http://schemas.openxmlformats.org/officeDocument/2006/relationships/image" Target="../media/image17.png"/><Relationship Id="rId4" Type="http://schemas.openxmlformats.org/officeDocument/2006/relationships/image" Target="../media/image31.svg"/><Relationship Id="rId9" Type="http://schemas.openxmlformats.org/officeDocument/2006/relationships/slide" Target="slide49.xml"/></Relationships>
</file>

<file path=ppt/slides/_rels/slide4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42.xml"/><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42.xml"/><Relationship Id="rId4" Type="http://schemas.openxmlformats.org/officeDocument/2006/relationships/image" Target="../media/image31.svg"/></Relationships>
</file>

<file path=ppt/slides/_rels/slide4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42.xml"/><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42.xml"/><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42.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6.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52.xml"/><Relationship Id="rId11" Type="http://schemas.openxmlformats.org/officeDocument/2006/relationships/image" Target="../media/image59.jpeg"/><Relationship Id="rId5" Type="http://schemas.openxmlformats.org/officeDocument/2006/relationships/slide" Target="slide51.xml"/><Relationship Id="rId10" Type="http://schemas.openxmlformats.org/officeDocument/2006/relationships/image" Target="../media/image22.svg"/><Relationship Id="rId4" Type="http://schemas.openxmlformats.org/officeDocument/2006/relationships/image" Target="../media/image31.svg"/><Relationship Id="rId9"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50.xml"/><Relationship Id="rId4" Type="http://schemas.openxmlformats.org/officeDocument/2006/relationships/image" Target="../media/image31.svg"/></Relationships>
</file>

<file path=ppt/slides/_rels/slide5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0.xml"/><Relationship Id="rId4" Type="http://schemas.openxmlformats.org/officeDocument/2006/relationships/image" Target="../media/image31.svg"/></Relationships>
</file>

<file path=ppt/slides/_rels/slide5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0.xml"/><Relationship Id="rId4" Type="http://schemas.openxmlformats.org/officeDocument/2006/relationships/image" Target="../media/image31.svg"/></Relationships>
</file>

<file path=ppt/slides/_rels/slide5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0.xml"/><Relationship Id="rId4" Type="http://schemas.openxmlformats.org/officeDocument/2006/relationships/image" Target="../media/image31.svg"/></Relationships>
</file>

<file path=ppt/slides/_rels/slide5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58.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image" Target="../media/image20.svg"/><Relationship Id="rId5" Type="http://schemas.openxmlformats.org/officeDocument/2006/relationships/slide" Target="slide62.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63.jpeg"/></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55.xml"/><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slide" Target="slide55.xml"/><Relationship Id="rId10" Type="http://schemas.openxmlformats.org/officeDocument/2006/relationships/image" Target="../media/image18.svg"/><Relationship Id="rId4" Type="http://schemas.openxmlformats.org/officeDocument/2006/relationships/image" Target="../media/image31.svg"/><Relationship Id="rId9" Type="http://schemas.openxmlformats.org/officeDocument/2006/relationships/image" Target="../media/image17.png"/></Relationships>
</file>

<file path=ppt/slides/_rels/slide5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5.xml"/><Relationship Id="rId4" Type="http://schemas.openxmlformats.org/officeDocument/2006/relationships/image" Target="../media/image31.svg"/></Relationships>
</file>

<file path=ppt/slides/_rels/slide5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5.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5.xml"/><Relationship Id="rId4" Type="http://schemas.openxmlformats.org/officeDocument/2006/relationships/image" Target="../media/image31.svg"/></Relationships>
</file>

<file path=ppt/slides/_rels/slide6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55.xml"/><Relationship Id="rId4" Type="http://schemas.openxmlformats.org/officeDocument/2006/relationships/image" Target="../media/image31.svg"/></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55.xml"/><Relationship Id="rId4" Type="http://schemas.openxmlformats.org/officeDocument/2006/relationships/image" Target="../media/image31.svg"/></Relationships>
</file>

<file path=ppt/slides/_rels/slide63.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22.svg"/><Relationship Id="rId12" Type="http://schemas.openxmlformats.org/officeDocument/2006/relationships/image" Target="../media/image18.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slide" Target="slide64.xml"/><Relationship Id="rId10" Type="http://schemas.openxmlformats.org/officeDocument/2006/relationships/image" Target="../media/image17.png"/><Relationship Id="rId4" Type="http://schemas.openxmlformats.org/officeDocument/2006/relationships/image" Target="../media/image31.svg"/><Relationship Id="rId9" Type="http://schemas.openxmlformats.org/officeDocument/2006/relationships/slide" Target="slide65.xml"/><Relationship Id="rId14" Type="http://schemas.openxmlformats.org/officeDocument/2006/relationships/image" Target="../media/image70.jpeg"/></Relationships>
</file>

<file path=ppt/slides/_rels/slide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slide" Target="slide63.xml"/><Relationship Id="rId10" Type="http://schemas.openxmlformats.org/officeDocument/2006/relationships/slide" Target="slide71.xml"/><Relationship Id="rId4" Type="http://schemas.openxmlformats.org/officeDocument/2006/relationships/image" Target="../media/image31.svg"/><Relationship Id="rId9" Type="http://schemas.openxmlformats.org/officeDocument/2006/relationships/image" Target="../media/image18.svg"/></Relationships>
</file>

<file path=ppt/slides/_rels/slide6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6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6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6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6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3.jfif"/><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3.xml"/><Relationship Id="rId4" Type="http://schemas.openxmlformats.org/officeDocument/2006/relationships/image" Target="../media/image31.svg"/></Relationships>
</file>

<file path=ppt/slides/_rels/slide7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3.xml"/><Relationship Id="rId4" Type="http://schemas.openxmlformats.org/officeDocument/2006/relationships/image" Target="../media/image31.svg"/></Relationships>
</file>

<file path=ppt/slides/_rels/slide7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75.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73.xml"/><Relationship Id="rId11" Type="http://schemas.openxmlformats.org/officeDocument/2006/relationships/image" Target="../media/image20.svg"/><Relationship Id="rId5" Type="http://schemas.openxmlformats.org/officeDocument/2006/relationships/slide" Target="slide80.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72.xml"/><Relationship Id="rId4" Type="http://schemas.openxmlformats.org/officeDocument/2006/relationships/image" Target="../media/image31.svg"/></Relationships>
</file>

<file path=ppt/slides/_rels/slide74.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image" Target="../media/image30.png"/><Relationship Id="rId7" Type="http://schemas.openxmlformats.org/officeDocument/2006/relationships/image" Target="../media/image22.svg"/><Relationship Id="rId12" Type="http://schemas.openxmlformats.org/officeDocument/2006/relationships/image" Target="../media/image7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slide" Target="slide72.xml"/><Relationship Id="rId10" Type="http://schemas.openxmlformats.org/officeDocument/2006/relationships/image" Target="../media/image18.svg"/><Relationship Id="rId4" Type="http://schemas.openxmlformats.org/officeDocument/2006/relationships/image" Target="../media/image31.svg"/><Relationship Id="rId9" Type="http://schemas.openxmlformats.org/officeDocument/2006/relationships/image" Target="../media/image17.png"/></Relationships>
</file>

<file path=ppt/slides/_rels/slide7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72.xml"/><Relationship Id="rId4" Type="http://schemas.openxmlformats.org/officeDocument/2006/relationships/image" Target="../media/image31.svg"/></Relationships>
</file>

<file path=ppt/slides/_rels/slide76.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72.xml"/><Relationship Id="rId4" Type="http://schemas.openxmlformats.org/officeDocument/2006/relationships/image" Target="../media/image31.svg"/></Relationships>
</file>

<file path=ppt/slides/_rels/slide7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72.xml"/><Relationship Id="rId4" Type="http://schemas.openxmlformats.org/officeDocument/2006/relationships/image" Target="../media/image31.svg"/></Relationships>
</file>

<file path=ppt/slides/_rels/slide7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72.xml"/><Relationship Id="rId4" Type="http://schemas.openxmlformats.org/officeDocument/2006/relationships/image" Target="../media/image31.svg"/></Relationships>
</file>

<file path=ppt/slides/_rels/slide7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72.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 Target="slide9.xml"/><Relationship Id="rId7" Type="http://schemas.openxmlformats.org/officeDocument/2006/relationships/image" Target="../media/image18.png"/><Relationship Id="rId12" Type="http://schemas.openxmlformats.org/officeDocument/2006/relationships/image" Target="../media/image16.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slide" Target="slide15.xml"/><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slide" Target="slide12.xml"/><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72.xml"/><Relationship Id="rId4" Type="http://schemas.openxmlformats.org/officeDocument/2006/relationships/image" Target="../media/image31.svg"/></Relationships>
</file>

<file path=ppt/slides/_rels/slide8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image" Target="../media/image85.jpeg"/><Relationship Id="rId5" Type="http://schemas.openxmlformats.org/officeDocument/2006/relationships/slide" Target="slide82.xml"/><Relationship Id="rId10" Type="http://schemas.openxmlformats.org/officeDocument/2006/relationships/image" Target="../media/image22.svg"/><Relationship Id="rId4" Type="http://schemas.openxmlformats.org/officeDocument/2006/relationships/image" Target="../media/image31.svg"/><Relationship Id="rId9" Type="http://schemas.openxmlformats.org/officeDocument/2006/relationships/image" Target="../media/image19.png"/></Relationships>
</file>

<file path=ppt/slides/_rels/slide8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81.xml"/><Relationship Id="rId4" Type="http://schemas.openxmlformats.org/officeDocument/2006/relationships/image" Target="../media/image31.svg"/></Relationships>
</file>

<file path=ppt/slides/_rels/slide8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8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81.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8.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90.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8.png"/><Relationship Id="rId3" Type="http://schemas.openxmlformats.org/officeDocument/2006/relationships/image" Target="../media/image30.png"/><Relationship Id="rId7" Type="http://schemas.openxmlformats.org/officeDocument/2006/relationships/image" Target="../media/image22.sv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slide" Target="slide91.xml"/><Relationship Id="rId10" Type="http://schemas.openxmlformats.org/officeDocument/2006/relationships/slide" Target="slide93.xml"/><Relationship Id="rId4" Type="http://schemas.openxmlformats.org/officeDocument/2006/relationships/image" Target="../media/image31.svg"/><Relationship Id="rId9" Type="http://schemas.openxmlformats.org/officeDocument/2006/relationships/slide" Target="slide92.xml"/><Relationship Id="rId14" Type="http://schemas.openxmlformats.org/officeDocument/2006/relationships/image" Target="../media/image20.svg"/></Relationships>
</file>

<file path=ppt/slides/_rels/slide9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90.xml"/><Relationship Id="rId10" Type="http://schemas.openxmlformats.org/officeDocument/2006/relationships/image" Target="../media/image18.svg"/><Relationship Id="rId4" Type="http://schemas.openxmlformats.org/officeDocument/2006/relationships/image" Target="../media/image31.svg"/><Relationship Id="rId9" Type="http://schemas.openxmlformats.org/officeDocument/2006/relationships/image" Target="../media/image20.png"/></Relationships>
</file>

<file path=ppt/slides/_rels/slide9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0.png"/><Relationship Id="rId7"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90.xml"/><Relationship Id="rId4" Type="http://schemas.openxmlformats.org/officeDocument/2006/relationships/image" Target="../media/image31.svg"/></Relationships>
</file>

<file path=ppt/slides/_rels/slide9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0.xml"/><Relationship Id="rId4" Type="http://schemas.openxmlformats.org/officeDocument/2006/relationships/image" Target="../media/image31.svg"/></Relationships>
</file>

<file path=ppt/slides/_rels/slide9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0.xml"/><Relationship Id="rId4" Type="http://schemas.openxmlformats.org/officeDocument/2006/relationships/image" Target="../media/image31.svg"/></Relationships>
</file>

<file path=ppt/slides/_rels/slide9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0.xml"/><Relationship Id="rId4" Type="http://schemas.openxmlformats.org/officeDocument/2006/relationships/image" Target="../media/image31.svg"/></Relationships>
</file>

<file path=ppt/slides/_rels/slide9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0.xml"/><Relationship Id="rId4" Type="http://schemas.openxmlformats.org/officeDocument/2006/relationships/image" Target="../media/image31.svg"/></Relationships>
</file>

<file path=ppt/slides/_rels/slide9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30.png"/><Relationship Id="rId7" Type="http://schemas.openxmlformats.org/officeDocument/2006/relationships/image" Target="../media/image20.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0.xml"/><Relationship Id="rId4" Type="http://schemas.openxmlformats.org/officeDocument/2006/relationships/image" Target="../media/image31.svg"/></Relationships>
</file>

<file path=ppt/slides/_rels/slide9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slide" Target="slide101.xml"/><Relationship Id="rId12"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99.xml"/><Relationship Id="rId11" Type="http://schemas.openxmlformats.org/officeDocument/2006/relationships/image" Target="../media/image20.svg"/><Relationship Id="rId5" Type="http://schemas.openxmlformats.org/officeDocument/2006/relationships/slide" Target="slide109.xml"/><Relationship Id="rId10"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18.svg"/><Relationship Id="rId1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98.xml"/><Relationship Id="rId4" Type="http://schemas.openxmlformats.org/officeDocument/2006/relationships/image" Target="../media/image31.svg"/><Relationship Id="rId9"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1523DF33-F53B-40CD-9076-2CD79C211974}"/>
              </a:ext>
            </a:extLst>
          </p:cNvPr>
          <p:cNvSpPr/>
          <p:nvPr/>
        </p:nvSpPr>
        <p:spPr>
          <a:xfrm>
            <a:off x="10325100" y="5972175"/>
            <a:ext cx="1466850" cy="59055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b="1" dirty="0">
                <a:solidFill>
                  <a:schemeClr val="tx1">
                    <a:lumMod val="95000"/>
                    <a:lumOff val="5000"/>
                  </a:schemeClr>
                </a:solidFill>
                <a:latin typeface="Grundschrift" panose="00000500000000000000" pitchFamily="2" charset="0"/>
              </a:rPr>
              <a:t>Weiter</a:t>
            </a:r>
          </a:p>
        </p:txBody>
      </p:sp>
      <p:sp>
        <p:nvSpPr>
          <p:cNvPr id="3" name="Rechteck: abgerundete Ecken 2">
            <a:extLst>
              <a:ext uri="{FF2B5EF4-FFF2-40B4-BE49-F238E27FC236}">
                <a16:creationId xmlns:a16="http://schemas.microsoft.com/office/drawing/2014/main" id="{F34F299F-97FA-4B02-8A4A-937BBE3047F9}"/>
              </a:ext>
            </a:extLst>
          </p:cNvPr>
          <p:cNvSpPr/>
          <p:nvPr/>
        </p:nvSpPr>
        <p:spPr>
          <a:xfrm>
            <a:off x="600075" y="450684"/>
            <a:ext cx="9734550" cy="5483391"/>
          </a:xfrm>
          <a:prstGeom prst="roundRect">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lumMod val="95000"/>
                  <a:lumOff val="5000"/>
                </a:schemeClr>
              </a:solidFill>
              <a:latin typeface="Grundschrift" panose="00000500000000000000" pitchFamily="2" charset="0"/>
            </a:endParaRPr>
          </a:p>
        </p:txBody>
      </p:sp>
      <p:sp>
        <p:nvSpPr>
          <p:cNvPr id="2" name="Rechteck: abgerundete Ecken 1">
            <a:extLst>
              <a:ext uri="{FF2B5EF4-FFF2-40B4-BE49-F238E27FC236}">
                <a16:creationId xmlns:a16="http://schemas.microsoft.com/office/drawing/2014/main" id="{DF41C6B1-2B1A-4147-B618-1A5E5ED2A5DF}"/>
              </a:ext>
            </a:extLst>
          </p:cNvPr>
          <p:cNvSpPr/>
          <p:nvPr/>
        </p:nvSpPr>
        <p:spPr>
          <a:xfrm>
            <a:off x="798195" y="609600"/>
            <a:ext cx="9300210" cy="5131217"/>
          </a:xfrm>
          <a:prstGeom prst="roundRect">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0" dirty="0">
              <a:latin typeface="Grundschrift" panose="00000500000000000000" pitchFamily="2" charset="0"/>
            </a:endParaRPr>
          </a:p>
        </p:txBody>
      </p:sp>
      <p:pic>
        <p:nvPicPr>
          <p:cNvPr id="5" name="Grafik 4" descr="Ein Bild, das Text, drinnen enthält.&#10;&#10;Automatisch generierte Beschreibung">
            <a:extLst>
              <a:ext uri="{FF2B5EF4-FFF2-40B4-BE49-F238E27FC236}">
                <a16:creationId xmlns:a16="http://schemas.microsoft.com/office/drawing/2014/main" id="{03F380CA-80F0-4839-879A-F5CD76627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64" y="894572"/>
            <a:ext cx="8096250" cy="4554141"/>
          </a:xfrm>
          <a:prstGeom prst="rect">
            <a:avLst/>
          </a:prstGeom>
        </p:spPr>
      </p:pic>
      <p:sp>
        <p:nvSpPr>
          <p:cNvPr id="4" name="Textfeld 3">
            <a:extLst>
              <a:ext uri="{FF2B5EF4-FFF2-40B4-BE49-F238E27FC236}">
                <a16:creationId xmlns:a16="http://schemas.microsoft.com/office/drawing/2014/main" id="{A9B887CD-B472-42AD-A000-4DA2005BC6B9}"/>
              </a:ext>
            </a:extLst>
          </p:cNvPr>
          <p:cNvSpPr txBox="1"/>
          <p:nvPr/>
        </p:nvSpPr>
        <p:spPr>
          <a:xfrm>
            <a:off x="1400175" y="5848251"/>
            <a:ext cx="6870584" cy="338554"/>
          </a:xfrm>
          <a:prstGeom prst="rect">
            <a:avLst/>
          </a:prstGeom>
          <a:noFill/>
        </p:spPr>
        <p:txBody>
          <a:bodyPr wrap="square" rtlCol="0">
            <a:spAutoFit/>
          </a:bodyPr>
          <a:lstStyle/>
          <a:p>
            <a:r>
              <a:rPr lang="de-DE" sz="1600" b="0" i="0" dirty="0">
                <a:solidFill>
                  <a:srgbClr val="202124"/>
                </a:solidFill>
                <a:effectLst/>
                <a:latin typeface="arial" panose="020B0604020202020204" pitchFamily="34" charset="0"/>
              </a:rPr>
              <a:t> </a:t>
            </a:r>
            <a:r>
              <a:rPr lang="de-DE" sz="1050" b="0" i="0" dirty="0">
                <a:solidFill>
                  <a:srgbClr val="202124"/>
                </a:solidFill>
                <a:effectLst/>
                <a:latin typeface="Grundschrift" panose="00000500000000000000" pitchFamily="2" charset="0"/>
              </a:rPr>
              <a:t>© 2022 Katharina </a:t>
            </a:r>
            <a:r>
              <a:rPr lang="de-DE" sz="1050" b="0" i="0" dirty="0" err="1">
                <a:solidFill>
                  <a:srgbClr val="202124"/>
                </a:solidFill>
                <a:effectLst/>
                <a:latin typeface="Grundschrift" panose="00000500000000000000" pitchFamily="2" charset="0"/>
              </a:rPr>
              <a:t>Feurer</a:t>
            </a:r>
            <a:r>
              <a:rPr lang="de-DE" sz="1050" b="0" i="0" dirty="0">
                <a:solidFill>
                  <a:srgbClr val="202124"/>
                </a:solidFill>
                <a:effectLst/>
                <a:latin typeface="Grundschrift" panose="00000500000000000000" pitchFamily="2" charset="0"/>
              </a:rPr>
              <a:t> in Zusammenarbeit mit Franziska Starke und dem Schulmuseum Nürnberg</a:t>
            </a:r>
            <a:endParaRPr lang="de-DE" sz="1050" dirty="0">
              <a:latin typeface="Grundschrift" panose="00000500000000000000" pitchFamily="2" charset="0"/>
            </a:endParaRPr>
          </a:p>
        </p:txBody>
      </p:sp>
    </p:spTree>
    <p:extLst>
      <p:ext uri="{BB962C8B-B14F-4D97-AF65-F5344CB8AC3E}">
        <p14:creationId xmlns:p14="http://schemas.microsoft.com/office/powerpoint/2010/main" val="2721033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Schule-Informationen</a:t>
            </a:r>
          </a:p>
        </p:txBody>
      </p:sp>
      <p:sp>
        <p:nvSpPr>
          <p:cNvPr id="4" name="Pfeil: nach links 3">
            <a:hlinkClick r:id="rId2"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In unserem Klassenzimmer kannst du folgende Dinge entdecken:</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Schönschreibheft</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Schiefertafel</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Schreibsachen</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Stundenplan</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Landkarten</a:t>
            </a:r>
          </a:p>
          <a:p>
            <a:pPr marL="742950" lvl="1"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Schulbank</a:t>
            </a:r>
          </a:p>
          <a:p>
            <a:pPr marL="1657350" lvl="3"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Schulbücher</a:t>
            </a:r>
          </a:p>
          <a:p>
            <a:pPr marL="1657350" lvl="3" indent="-285750">
              <a:spcBef>
                <a:spcPts val="600"/>
              </a:spcBef>
              <a:spcAft>
                <a:spcPts val="1200"/>
              </a:spcAft>
              <a:buFont typeface="Wingdings" panose="05000000000000000000" pitchFamily="2" charset="2"/>
              <a:buChar char="v"/>
            </a:pPr>
            <a:r>
              <a:rPr lang="de-DE" dirty="0">
                <a:solidFill>
                  <a:schemeClr val="tx1"/>
                </a:solidFill>
                <a:latin typeface="Grundschrift" panose="00000500000000000000" pitchFamily="2" charset="0"/>
              </a:rPr>
              <a:t>Belohnung und Bestrafung</a:t>
            </a:r>
          </a:p>
          <a:p>
            <a:pPr marL="742950" lvl="1"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5" name="Grafik 14" descr="Informationen">
            <a:extLst>
              <a:ext uri="{FF2B5EF4-FFF2-40B4-BE49-F238E27FC236}">
                <a16:creationId xmlns:a16="http://schemas.microsoft.com/office/drawing/2014/main" id="{C0F90B08-B77A-4140-8991-23EBF59B68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79018" y="153286"/>
            <a:ext cx="669991" cy="669991"/>
          </a:xfrm>
          <a:prstGeom prst="rect">
            <a:avLst/>
          </a:prstGeom>
        </p:spPr>
      </p:pic>
      <p:sp>
        <p:nvSpPr>
          <p:cNvPr id="9" name="Interaktive Schaltfläche: Nächste(r) oder Weiter 8">
            <a:hlinkClick r:id="" action="ppaction://hlinkshowjump?jump=previousslide" highlightClick="1"/>
            <a:extLst>
              <a:ext uri="{FF2B5EF4-FFF2-40B4-BE49-F238E27FC236}">
                <a16:creationId xmlns:a16="http://schemas.microsoft.com/office/drawing/2014/main" id="{41A32A40-C889-4E01-99ED-353A1257CA4A}"/>
              </a:ext>
            </a:extLst>
          </p:cNvPr>
          <p:cNvSpPr/>
          <p:nvPr/>
        </p:nvSpPr>
        <p:spPr>
          <a:xfrm flipH="1">
            <a:off x="2009768" y="5564375"/>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1/3 </a:t>
            </a:r>
          </a:p>
        </p:txBody>
      </p:sp>
      <p:sp>
        <p:nvSpPr>
          <p:cNvPr id="13" name="Interaktive Schaltfläche: Nächste(r) oder Weiter 12">
            <a:hlinkClick r:id="" action="ppaction://hlinkshowjump?jump=nextslide" highlightClick="1"/>
            <a:extLst>
              <a:ext uri="{FF2B5EF4-FFF2-40B4-BE49-F238E27FC236}">
                <a16:creationId xmlns:a16="http://schemas.microsoft.com/office/drawing/2014/main" id="{62FB2758-26FF-448E-AEB1-44CE2C6D64C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3/3 </a:t>
            </a:r>
          </a:p>
        </p:txBody>
      </p:sp>
    </p:spTree>
    <p:extLst>
      <p:ext uri="{BB962C8B-B14F-4D97-AF65-F5344CB8AC3E}">
        <p14:creationId xmlns:p14="http://schemas.microsoft.com/office/powerpoint/2010/main" val="35363722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2" name="Rechteck: abgerundete Ecken 11">
            <a:extLst>
              <a:ext uri="{FF2B5EF4-FFF2-40B4-BE49-F238E27FC236}">
                <a16:creationId xmlns:a16="http://schemas.microsoft.com/office/drawing/2014/main" id="{5180C57E-278C-452E-8792-FBF2838A88D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Um die Schreibschrift zu lernen, hängt in unserem 		 Klassenzimmer eine </a:t>
            </a:r>
            <a:r>
              <a:rPr lang="de-DE" b="1" dirty="0">
                <a:solidFill>
                  <a:schemeClr val="tx1"/>
                </a:solidFill>
                <a:latin typeface="Grundschrift" panose="00000500000000000000" pitchFamily="2" charset="0"/>
              </a:rPr>
              <a:t>Schrifttafel</a:t>
            </a:r>
            <a:r>
              <a:rPr lang="de-DE" dirty="0">
                <a:solidFill>
                  <a:schemeClr val="tx1"/>
                </a:solidFill>
                <a:latin typeface="Grundschrift" panose="00000500000000000000" pitchFamily="2" charset="0"/>
              </a:rPr>
              <a: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Schrift heißt Sütterlinschrift oder einfach Sütterlin.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Sie wird seit 1911 also seit ca. 10 Jahren verwendet.</a:t>
            </a: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Zum Rechnen haben wir einen </a:t>
            </a:r>
            <a:r>
              <a:rPr lang="de-DE" b="1" dirty="0">
                <a:solidFill>
                  <a:schemeClr val="tx1"/>
                </a:solidFill>
                <a:latin typeface="Grundschrift" panose="00000500000000000000" pitchFamily="2" charset="0"/>
              </a:rPr>
              <a:t>Rechenschieber</a:t>
            </a:r>
            <a:r>
              <a:rPr lang="de-DE" dirty="0">
                <a:solidFill>
                  <a:schemeClr val="tx1"/>
                </a:solidFill>
                <a:latin typeface="Grundschrift" panose="00000500000000000000" pitchFamily="2" charset="0"/>
              </a:rPr>
              <a: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Hier kann man die einzelnen Perlen verschieben 					  und somit Rechenaufgaben lösen.</a:t>
            </a:r>
          </a:p>
          <a:p>
            <a:pPr marL="1657350" lvl="3"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den Forscherauftrag!</a:t>
            </a: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5" name="Grafik 14" descr="Informationen">
            <a:extLst>
              <a:ext uri="{FF2B5EF4-FFF2-40B4-BE49-F238E27FC236}">
                <a16:creationId xmlns:a16="http://schemas.microsoft.com/office/drawing/2014/main" id="{2C4C7FA8-D4B0-46F0-90FE-4CEA4EC8751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79018" y="153286"/>
            <a:ext cx="669991" cy="669991"/>
          </a:xfrm>
          <a:prstGeom prst="rect">
            <a:avLst/>
          </a:prstGeom>
        </p:spPr>
      </p:pic>
      <p:sp>
        <p:nvSpPr>
          <p:cNvPr id="10" name="Interaktive Schaltfläche: Nächste(r) oder Weiter 9">
            <a:hlinkClick r:id="" action="ppaction://hlinkshowjump?jump=previousslide" highlightClick="1"/>
            <a:extLst>
              <a:ext uri="{FF2B5EF4-FFF2-40B4-BE49-F238E27FC236}">
                <a16:creationId xmlns:a16="http://schemas.microsoft.com/office/drawing/2014/main" id="{9ECC6A51-34C8-42C1-AD7F-3303887D4FEA}"/>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 </a:t>
            </a:r>
          </a:p>
        </p:txBody>
      </p:sp>
      <p:sp>
        <p:nvSpPr>
          <p:cNvPr id="11" name="Rechteck: abgerundete Ecken 10">
            <a:hlinkClick r:id="rId7" action="ppaction://hlinksldjump"/>
            <a:extLst>
              <a:ext uri="{FF2B5EF4-FFF2-40B4-BE49-F238E27FC236}">
                <a16:creationId xmlns:a16="http://schemas.microsoft.com/office/drawing/2014/main" id="{3E51A41E-5998-47FE-A879-7DFDD76850CA}"/>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3" name="Grafik 12" descr="Lupe">
            <a:extLst>
              <a:ext uri="{FF2B5EF4-FFF2-40B4-BE49-F238E27FC236}">
                <a16:creationId xmlns:a16="http://schemas.microsoft.com/office/drawing/2014/main" id="{E71B0E66-D757-4F1A-BEAA-5530527FF66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640604" y="2385305"/>
            <a:ext cx="914400" cy="914400"/>
          </a:xfrm>
          <a:prstGeom prst="rect">
            <a:avLst/>
          </a:prstGeom>
        </p:spPr>
      </p:pic>
      <p:pic>
        <p:nvPicPr>
          <p:cNvPr id="14" name="Grafik 13" descr="Lupe">
            <a:extLst>
              <a:ext uri="{FF2B5EF4-FFF2-40B4-BE49-F238E27FC236}">
                <a16:creationId xmlns:a16="http://schemas.microsoft.com/office/drawing/2014/main" id="{6A0478B5-D735-4FC5-9160-FC3D09B16E9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132129" y="5616260"/>
            <a:ext cx="365278" cy="365278"/>
          </a:xfrm>
          <a:prstGeom prst="rect">
            <a:avLst/>
          </a:prstGeom>
        </p:spPr>
      </p:pic>
      <p:sp>
        <p:nvSpPr>
          <p:cNvPr id="16" name="Pfeil: nach links 15">
            <a:hlinkClick r:id="rId11" action="ppaction://hlinksldjump"/>
            <a:extLst>
              <a:ext uri="{FF2B5EF4-FFF2-40B4-BE49-F238E27FC236}">
                <a16:creationId xmlns:a16="http://schemas.microsoft.com/office/drawing/2014/main" id="{2E3A08D8-04CC-482F-AB5F-D329B8A483DA}"/>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7" name="Grafik 16">
            <a:extLst>
              <a:ext uri="{FF2B5EF4-FFF2-40B4-BE49-F238E27FC236}">
                <a16:creationId xmlns:a16="http://schemas.microsoft.com/office/drawing/2014/main" id="{E7719520-86B3-45A7-950B-428961F5F6A7}"/>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0099" t="7122" r="30559"/>
          <a:stretch/>
        </p:blipFill>
        <p:spPr>
          <a:xfrm>
            <a:off x="8257736" y="2066566"/>
            <a:ext cx="1429612" cy="2250046"/>
          </a:xfrm>
          <a:prstGeom prst="rect">
            <a:avLst/>
          </a:prstGeom>
        </p:spPr>
      </p:pic>
      <p:pic>
        <p:nvPicPr>
          <p:cNvPr id="18" name="Grafik 17" descr="Ein Bild, das Abakus, drinnen, aus Holz, Brett enthält.&#10;&#10;Automatisch generierte Beschreibung">
            <a:extLst>
              <a:ext uri="{FF2B5EF4-FFF2-40B4-BE49-F238E27FC236}">
                <a16:creationId xmlns:a16="http://schemas.microsoft.com/office/drawing/2014/main" id="{6ED652BF-E006-462E-9353-83AD54737C1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411961" y="4446256"/>
            <a:ext cx="2275386" cy="1516924"/>
          </a:xfrm>
          <a:prstGeom prst="rect">
            <a:avLst/>
          </a:prstGeom>
        </p:spPr>
      </p:pic>
    </p:spTree>
    <p:extLst>
      <p:ext uri="{BB962C8B-B14F-4D97-AF65-F5344CB8AC3E}">
        <p14:creationId xmlns:p14="http://schemas.microsoft.com/office/powerpoint/2010/main" val="26687587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 – Die Tafel</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2/8 </a:t>
            </a:r>
          </a:p>
        </p:txBody>
      </p:sp>
      <p:pic>
        <p:nvPicPr>
          <p:cNvPr id="5" name="Grafik 4" descr="Ein Bild, das drinnen, Wand, grün, Holz enthält.&#10;&#10;Automatisch generierte Beschreibung">
            <a:extLst>
              <a:ext uri="{FF2B5EF4-FFF2-40B4-BE49-F238E27FC236}">
                <a16:creationId xmlns:a16="http://schemas.microsoft.com/office/drawing/2014/main" id="{675BFE7B-7D16-4E4B-A8B9-D89E3AF1B9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047091" y="3299857"/>
            <a:ext cx="3683834" cy="2455889"/>
          </a:xfrm>
          <a:prstGeom prst="rect">
            <a:avLst/>
          </a:prstGeom>
        </p:spPr>
      </p:pic>
    </p:spTree>
    <p:extLst>
      <p:ext uri="{BB962C8B-B14F-4D97-AF65-F5344CB8AC3E}">
        <p14:creationId xmlns:p14="http://schemas.microsoft.com/office/powerpoint/2010/main" val="3340918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 – Putzeimer für die Tafel</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1/8</a:t>
            </a:r>
          </a:p>
        </p:txBody>
      </p:sp>
      <p:pic>
        <p:nvPicPr>
          <p:cNvPr id="6" name="Grafik 5" descr="Ein Bild, das Boden, drinnen, aus Holz, Holz enthält.&#10;&#10;Automatisch generierte Beschreibung">
            <a:extLst>
              <a:ext uri="{FF2B5EF4-FFF2-40B4-BE49-F238E27FC236}">
                <a16:creationId xmlns:a16="http://schemas.microsoft.com/office/drawing/2014/main" id="{6AE869B1-F37B-4D5C-9965-8C4868F452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67699" y="2771064"/>
            <a:ext cx="5143500" cy="3429000"/>
          </a:xfrm>
          <a:prstGeom prst="rect">
            <a:avLst/>
          </a:prstGeom>
        </p:spPr>
      </p:pic>
    </p:spTree>
    <p:extLst>
      <p:ext uri="{BB962C8B-B14F-4D97-AF65-F5344CB8AC3E}">
        <p14:creationId xmlns:p14="http://schemas.microsoft.com/office/powerpoint/2010/main" val="11373249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 – Schwamm für die Tafel</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2/8</a:t>
            </a:r>
          </a:p>
        </p:txBody>
      </p:sp>
      <p:pic>
        <p:nvPicPr>
          <p:cNvPr id="4" name="Grafik 3" descr="Ein Bild, das Wand, drinnen, Brot enthält.&#10;&#10;Automatisch generierte Beschreibung">
            <a:extLst>
              <a:ext uri="{FF2B5EF4-FFF2-40B4-BE49-F238E27FC236}">
                <a16:creationId xmlns:a16="http://schemas.microsoft.com/office/drawing/2014/main" id="{84C538F6-13F6-4127-BE44-77CDBB42CE4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8163"/>
          <a:stretch/>
        </p:blipFill>
        <p:spPr>
          <a:xfrm rot="5400000">
            <a:off x="4285568" y="3213116"/>
            <a:ext cx="3567522" cy="2589745"/>
          </a:xfrm>
          <a:prstGeom prst="rect">
            <a:avLst/>
          </a:prstGeom>
        </p:spPr>
      </p:pic>
    </p:spTree>
    <p:extLst>
      <p:ext uri="{BB962C8B-B14F-4D97-AF65-F5344CB8AC3E}">
        <p14:creationId xmlns:p14="http://schemas.microsoft.com/office/powerpoint/2010/main" val="16134550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 – Tuch für die Tafel</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3/8</a:t>
            </a:r>
          </a:p>
        </p:txBody>
      </p:sp>
      <p:pic>
        <p:nvPicPr>
          <p:cNvPr id="5" name="Grafik 4" descr="Ein Bild, das Boden, drinnen enthält.&#10;&#10;Automatisch generierte Beschreibung">
            <a:extLst>
              <a:ext uri="{FF2B5EF4-FFF2-40B4-BE49-F238E27FC236}">
                <a16:creationId xmlns:a16="http://schemas.microsoft.com/office/drawing/2014/main" id="{E11DD06B-3CF2-41CB-82BF-50D3D0CC8D6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15809" y="2662056"/>
            <a:ext cx="5307013" cy="3538008"/>
          </a:xfrm>
          <a:prstGeom prst="rect">
            <a:avLst/>
          </a:prstGeom>
        </p:spPr>
      </p:pic>
    </p:spTree>
    <p:extLst>
      <p:ext uri="{BB962C8B-B14F-4D97-AF65-F5344CB8AC3E}">
        <p14:creationId xmlns:p14="http://schemas.microsoft.com/office/powerpoint/2010/main" val="33004559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 – Rad, um die Tafel zu drehen</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4/8</a:t>
            </a:r>
          </a:p>
        </p:txBody>
      </p:sp>
      <p:pic>
        <p:nvPicPr>
          <p:cNvPr id="5" name="Grafik 4" descr="Ein Bild, das drinnen, aus Holz, Holz enthält.&#10;&#10;Automatisch generierte Beschreibung">
            <a:extLst>
              <a:ext uri="{FF2B5EF4-FFF2-40B4-BE49-F238E27FC236}">
                <a16:creationId xmlns:a16="http://schemas.microsoft.com/office/drawing/2014/main" id="{5C9140CD-5A26-414A-AA35-539ED4E92D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255434" y="3204733"/>
            <a:ext cx="3681132" cy="2454088"/>
          </a:xfrm>
          <a:prstGeom prst="rect">
            <a:avLst/>
          </a:prstGeom>
        </p:spPr>
      </p:pic>
    </p:spTree>
    <p:extLst>
      <p:ext uri="{BB962C8B-B14F-4D97-AF65-F5344CB8AC3E}">
        <p14:creationId xmlns:p14="http://schemas.microsoft.com/office/powerpoint/2010/main" val="26081744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6 – Schrifttafel</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7/8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5/8</a:t>
            </a:r>
          </a:p>
        </p:txBody>
      </p:sp>
      <p:pic>
        <p:nvPicPr>
          <p:cNvPr id="4" name="Grafik 3" descr="Ein Bild, das Text enthält.&#10;&#10;Automatisch generierte Beschreibung">
            <a:extLst>
              <a:ext uri="{FF2B5EF4-FFF2-40B4-BE49-F238E27FC236}">
                <a16:creationId xmlns:a16="http://schemas.microsoft.com/office/drawing/2014/main" id="{07F6ABA5-A6C6-48C9-B3F8-3A1CD91CE7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71694" y="2501414"/>
            <a:ext cx="5685503" cy="3790335"/>
          </a:xfrm>
          <a:prstGeom prst="rect">
            <a:avLst/>
          </a:prstGeom>
        </p:spPr>
      </p:pic>
    </p:spTree>
    <p:extLst>
      <p:ext uri="{BB962C8B-B14F-4D97-AF65-F5344CB8AC3E}">
        <p14:creationId xmlns:p14="http://schemas.microsoft.com/office/powerpoint/2010/main" val="1397623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7 – Rechenschieber</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8/8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6/8</a:t>
            </a:r>
          </a:p>
        </p:txBody>
      </p:sp>
      <p:pic>
        <p:nvPicPr>
          <p:cNvPr id="4" name="Grafik 3" descr="Ein Bild, das drinnen enthält.&#10;&#10;Automatisch generierte Beschreibung">
            <a:extLst>
              <a:ext uri="{FF2B5EF4-FFF2-40B4-BE49-F238E27FC236}">
                <a16:creationId xmlns:a16="http://schemas.microsoft.com/office/drawing/2014/main" id="{05422926-FEA3-4C10-BF5D-5BDACE3CB9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3961388" y="3157017"/>
            <a:ext cx="3855241" cy="2570161"/>
          </a:xfrm>
          <a:prstGeom prst="rect">
            <a:avLst/>
          </a:prstGeom>
        </p:spPr>
      </p:pic>
    </p:spTree>
    <p:extLst>
      <p:ext uri="{BB962C8B-B14F-4D97-AF65-F5344CB8AC3E}">
        <p14:creationId xmlns:p14="http://schemas.microsoft.com/office/powerpoint/2010/main" val="3995548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6" name="Pfeil: nach links 15">
            <a:hlinkClick r:id="rId7" action="ppaction://hlinksldjump"/>
            <a:extLst>
              <a:ext uri="{FF2B5EF4-FFF2-40B4-BE49-F238E27FC236}">
                <a16:creationId xmlns:a16="http://schemas.microsoft.com/office/drawing/2014/main" id="{5E4A81D0-3A9A-4E6E-8A52-0779E88546CE}"/>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8 – Perlen des Rechenschiebers</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7/8</a:t>
            </a:r>
          </a:p>
        </p:txBody>
      </p:sp>
      <p:pic>
        <p:nvPicPr>
          <p:cNvPr id="4" name="Grafik 3" descr="Ein Bild, das drinnen, Brot enthält.&#10;&#10;Automatisch generierte Beschreibung">
            <a:extLst>
              <a:ext uri="{FF2B5EF4-FFF2-40B4-BE49-F238E27FC236}">
                <a16:creationId xmlns:a16="http://schemas.microsoft.com/office/drawing/2014/main" id="{77E9E43F-6F07-4E6C-8D0A-640421C8A6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15410" y="2771064"/>
            <a:ext cx="5143500" cy="3429000"/>
          </a:xfrm>
          <a:prstGeom prst="rect">
            <a:avLst/>
          </a:prstGeom>
        </p:spPr>
      </p:pic>
    </p:spTree>
    <p:extLst>
      <p:ext uri="{BB962C8B-B14F-4D97-AF65-F5344CB8AC3E}">
        <p14:creationId xmlns:p14="http://schemas.microsoft.com/office/powerpoint/2010/main" val="1959153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BC46EC84-2D25-4D92-BD7F-2C11E703EEFD}"/>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Früher haben die Lehrer viele Materialien verwendet. Aber auch heute benutzt dein Lehrer oder deine Lehrerin viele Dinge. Ist dir schon einmal aufgefallen, was das den ganzen Tag über ist? Nein? Dann beobachte heute mal ganz genau und schreibe auf…</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Das Material benutzt mein Lehrer/ meine Lehrerin, um uns das Rechnen zu zeigen: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Das Material benutzt mein Lehrer/ meine Lehrerin, um uns beim Schreiben/Lesen zu helfen: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Das Material hängt bei uns an den Wänden im Klassenzimmer: …</a:t>
            </a:r>
          </a:p>
        </p:txBody>
      </p:sp>
      <p:pic>
        <p:nvPicPr>
          <p:cNvPr id="13" name="Grafik 12" descr="Lupe">
            <a:extLst>
              <a:ext uri="{FF2B5EF4-FFF2-40B4-BE49-F238E27FC236}">
                <a16:creationId xmlns:a16="http://schemas.microsoft.com/office/drawing/2014/main" id="{FB8B9238-7812-4CFF-9B86-EFDA77CBD2E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1030879">
            <a:off x="10817923" y="293216"/>
            <a:ext cx="597463" cy="597463"/>
          </a:xfrm>
          <a:prstGeom prst="rect">
            <a:avLst/>
          </a:prstGeom>
        </p:spPr>
      </p:pic>
      <p:sp>
        <p:nvSpPr>
          <p:cNvPr id="10" name="Pfeil: nach links 9">
            <a:hlinkClick r:id="rId7" action="ppaction://hlinksldjump"/>
            <a:extLst>
              <a:ext uri="{FF2B5EF4-FFF2-40B4-BE49-F238E27FC236}">
                <a16:creationId xmlns:a16="http://schemas.microsoft.com/office/drawing/2014/main" id="{CC836D91-40E9-426A-B6F4-BEB2351A46D0}"/>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4" name="Grafik 3" descr="Ein Bild, das Spielzeug, Puppe, Vektorgrafiken enthält.&#10;&#10;Automatisch generierte Beschreibung">
            <a:extLst>
              <a:ext uri="{FF2B5EF4-FFF2-40B4-BE49-F238E27FC236}">
                <a16:creationId xmlns:a16="http://schemas.microsoft.com/office/drawing/2014/main" id="{83907D15-9D1E-44A9-A2EA-3EDCAE4EF0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65691" y="4337922"/>
            <a:ext cx="1574596" cy="1574596"/>
          </a:xfrm>
          <a:prstGeom prst="rect">
            <a:avLst/>
          </a:prstGeom>
        </p:spPr>
      </p:pic>
    </p:spTree>
    <p:extLst>
      <p:ext uri="{BB962C8B-B14F-4D97-AF65-F5344CB8AC3E}">
        <p14:creationId xmlns:p14="http://schemas.microsoft.com/office/powerpoint/2010/main" val="188955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Schule-Informationen</a:t>
            </a:r>
          </a:p>
        </p:txBody>
      </p:sp>
      <p:sp>
        <p:nvSpPr>
          <p:cNvPr id="4" name="Pfeil: nach links 3">
            <a:hlinkClick r:id="rId2"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 zum Thema Schule.</a:t>
            </a:r>
          </a:p>
          <a:p>
            <a:pPr marL="742950" lvl="1"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5" name="Grafik 14" descr="Informationen">
            <a:extLst>
              <a:ext uri="{FF2B5EF4-FFF2-40B4-BE49-F238E27FC236}">
                <a16:creationId xmlns:a16="http://schemas.microsoft.com/office/drawing/2014/main" id="{C0F90B08-B77A-4140-8991-23EBF59B68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79018" y="153286"/>
            <a:ext cx="669991" cy="669991"/>
          </a:xfrm>
          <a:prstGeom prst="rect">
            <a:avLst/>
          </a:prstGeom>
        </p:spPr>
      </p:pic>
      <p:pic>
        <p:nvPicPr>
          <p:cNvPr id="16" name="Grafik 15" descr="Lupe">
            <a:extLst>
              <a:ext uri="{FF2B5EF4-FFF2-40B4-BE49-F238E27FC236}">
                <a16:creationId xmlns:a16="http://schemas.microsoft.com/office/drawing/2014/main" id="{40446488-DFDB-48F4-8FD1-15342B036EE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63629" y="2570966"/>
            <a:ext cx="365278" cy="365278"/>
          </a:xfrm>
          <a:prstGeom prst="rect">
            <a:avLst/>
          </a:prstGeom>
        </p:spPr>
      </p:pic>
      <p:sp>
        <p:nvSpPr>
          <p:cNvPr id="17" name="Rechteck: abgerundete Ecken 16">
            <a:hlinkClick r:id="rId7" action="ppaction://hlinksldjump"/>
            <a:extLst>
              <a:ext uri="{FF2B5EF4-FFF2-40B4-BE49-F238E27FC236}">
                <a16:creationId xmlns:a16="http://schemas.microsoft.com/office/drawing/2014/main" id="{55049FDE-E0A1-4724-BDDA-170289696611}"/>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8" name="Grafik 17" descr="Lupe">
            <a:extLst>
              <a:ext uri="{FF2B5EF4-FFF2-40B4-BE49-F238E27FC236}">
                <a16:creationId xmlns:a16="http://schemas.microsoft.com/office/drawing/2014/main" id="{AB8FEAE9-1261-41D1-BA4B-98239B55A86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40604" y="2385305"/>
            <a:ext cx="914400" cy="914400"/>
          </a:xfrm>
          <a:prstGeom prst="rect">
            <a:avLst/>
          </a:prstGeom>
        </p:spPr>
      </p:pic>
      <p:sp>
        <p:nvSpPr>
          <p:cNvPr id="9" name="Interaktive Schaltfläche: Nächste(r) oder Weiter 8">
            <a:hlinkClick r:id="" action="ppaction://hlinkshowjump?jump=previousslide" highlightClick="1"/>
            <a:extLst>
              <a:ext uri="{FF2B5EF4-FFF2-40B4-BE49-F238E27FC236}">
                <a16:creationId xmlns:a16="http://schemas.microsoft.com/office/drawing/2014/main" id="{41A32A40-C889-4E01-99ED-353A1257CA4A}"/>
              </a:ext>
            </a:extLst>
          </p:cNvPr>
          <p:cNvSpPr/>
          <p:nvPr/>
        </p:nvSpPr>
        <p:spPr>
          <a:xfrm flipH="1">
            <a:off x="2009768" y="5564375"/>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a:t>
            </a:r>
          </a:p>
        </p:txBody>
      </p:sp>
      <p:pic>
        <p:nvPicPr>
          <p:cNvPr id="5" name="Grafik 4">
            <a:extLst>
              <a:ext uri="{FF2B5EF4-FFF2-40B4-BE49-F238E27FC236}">
                <a16:creationId xmlns:a16="http://schemas.microsoft.com/office/drawing/2014/main" id="{115B4A89-45EF-4B63-A752-B2F8BB0E2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9442" y="3321829"/>
            <a:ext cx="2875187" cy="2875187"/>
          </a:xfrm>
          <a:prstGeom prst="rect">
            <a:avLst/>
          </a:prstGeom>
        </p:spPr>
      </p:pic>
    </p:spTree>
    <p:extLst>
      <p:ext uri="{BB962C8B-B14F-4D97-AF65-F5344CB8AC3E}">
        <p14:creationId xmlns:p14="http://schemas.microsoft.com/office/powerpoint/2010/main" val="1400408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Waschzeug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0" name="Rechteck: abgerundete Ecken 9">
            <a:hlinkClick r:id="rId5" action="ppaction://hlinksldjump"/>
            <a:extLst>
              <a:ext uri="{FF2B5EF4-FFF2-40B4-BE49-F238E27FC236}">
                <a16:creationId xmlns:a16="http://schemas.microsoft.com/office/drawing/2014/main" id="{C43AF83B-34B4-4661-8120-5C054CBCDEED}"/>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1" name="Rechteck: abgerundete Ecken 10">
            <a:extLst>
              <a:ext uri="{FF2B5EF4-FFF2-40B4-BE49-F238E27FC236}">
                <a16:creationId xmlns:a16="http://schemas.microsoft.com/office/drawing/2014/main" id="{B4E20C11-3370-466A-B03C-CAD62106F82C}"/>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erfährst du, warum wir in unserem Klassenzimmer eine Waschstelle haben.</a:t>
            </a:r>
          </a:p>
        </p:txBody>
      </p:sp>
      <p:sp>
        <p:nvSpPr>
          <p:cNvPr id="14" name="Rechteck: abgerundete Ecken 13">
            <a:hlinkClick r:id="rId6" action="ppaction://hlinksldjump"/>
            <a:extLst>
              <a:ext uri="{FF2B5EF4-FFF2-40B4-BE49-F238E27FC236}">
                <a16:creationId xmlns:a16="http://schemas.microsoft.com/office/drawing/2014/main" id="{5C195DA8-7B48-4EE7-8C90-5FE1F9A42C4F}"/>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7" action="ppaction://hlinksldjump"/>
            <a:extLst>
              <a:ext uri="{FF2B5EF4-FFF2-40B4-BE49-F238E27FC236}">
                <a16:creationId xmlns:a16="http://schemas.microsoft.com/office/drawing/2014/main" id="{13F7507E-E366-4DE5-98D5-F746EF7AC110}"/>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B3A90175-3555-42C0-8003-F2A66D3F8CF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19" name="Grafik 18" descr="Kamera">
            <a:extLst>
              <a:ext uri="{FF2B5EF4-FFF2-40B4-BE49-F238E27FC236}">
                <a16:creationId xmlns:a16="http://schemas.microsoft.com/office/drawing/2014/main" id="{AB36138F-0188-49B7-9FC3-26CE910FB4A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7FFA8832-C4A0-422C-8F8D-1F1FC2447B4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17" name="Grafik 16">
            <a:extLst>
              <a:ext uri="{FF2B5EF4-FFF2-40B4-BE49-F238E27FC236}">
                <a16:creationId xmlns:a16="http://schemas.microsoft.com/office/drawing/2014/main" id="{02399F9B-FFDB-4810-81BC-7C3786A2FB4B}"/>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24541" t="4203" r="22319"/>
          <a:stretch/>
        </p:blipFill>
        <p:spPr>
          <a:xfrm rot="5400000">
            <a:off x="5202256" y="2798470"/>
            <a:ext cx="2956022" cy="3552600"/>
          </a:xfrm>
          <a:prstGeom prst="rect">
            <a:avLst/>
          </a:prstGeom>
        </p:spPr>
      </p:pic>
    </p:spTree>
    <p:extLst>
      <p:ext uri="{BB962C8B-B14F-4D97-AF65-F5344CB8AC3E}">
        <p14:creationId xmlns:p14="http://schemas.microsoft.com/office/powerpoint/2010/main" val="1656186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Waschzeug-Informationen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5180C57E-278C-452E-8792-FBF2838A88D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Wenn wir in der Früh in die Schule gehen, müssen wir erstmal eine halbe Stunde laufen. Manche Kinder brauchen sogar noch länger. Da kommt man schon mal ins Schwitzen!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Mein Freund Alfred kommt beispielsweise jeden Morgen direkt von der Arbeit im Stall seines Vaters in die Schule. Dann riecht er noch sehr nach Kühen und Schafen und deren Mist und ist voller Dreck.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Deswegen haben wir in der Klasse eine Waschschüssel mit einem Lappen und einem Handtuch. So kann sich jeder in der Früh sauber machen. Ansonsten würden wir Ärger von unserem Lehrer bekommen.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p:txBody>
      </p:sp>
      <p:pic>
        <p:nvPicPr>
          <p:cNvPr id="15" name="Grafik 14" descr="Informationen">
            <a:extLst>
              <a:ext uri="{FF2B5EF4-FFF2-40B4-BE49-F238E27FC236}">
                <a16:creationId xmlns:a16="http://schemas.microsoft.com/office/drawing/2014/main" id="{2C4C7FA8-D4B0-46F0-90FE-4CEA4EC8751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1" name="Rechteck: abgerundete Ecken 10">
            <a:hlinkClick r:id="rId8" action="ppaction://hlinksldjump"/>
            <a:extLst>
              <a:ext uri="{FF2B5EF4-FFF2-40B4-BE49-F238E27FC236}">
                <a16:creationId xmlns:a16="http://schemas.microsoft.com/office/drawing/2014/main" id="{E1250EFB-0573-4D69-A9BD-2C776EF92B8C}"/>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3" name="Grafik 12" descr="Lupe">
            <a:extLst>
              <a:ext uri="{FF2B5EF4-FFF2-40B4-BE49-F238E27FC236}">
                <a16:creationId xmlns:a16="http://schemas.microsoft.com/office/drawing/2014/main" id="{7A76A310-36EE-4B7F-BD63-44AE807311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640604" y="2385305"/>
            <a:ext cx="914400" cy="914400"/>
          </a:xfrm>
          <a:prstGeom prst="rect">
            <a:avLst/>
          </a:prstGeom>
        </p:spPr>
      </p:pic>
      <p:pic>
        <p:nvPicPr>
          <p:cNvPr id="14" name="Grafik 13" descr="Lupe">
            <a:extLst>
              <a:ext uri="{FF2B5EF4-FFF2-40B4-BE49-F238E27FC236}">
                <a16:creationId xmlns:a16="http://schemas.microsoft.com/office/drawing/2014/main" id="{5907D47B-9C1F-40D9-ACB5-2438938D9BE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747771" y="5187094"/>
            <a:ext cx="365278" cy="365278"/>
          </a:xfrm>
          <a:prstGeom prst="rect">
            <a:avLst/>
          </a:prstGeom>
        </p:spPr>
      </p:pic>
    </p:spTree>
    <p:extLst>
      <p:ext uri="{BB962C8B-B14F-4D97-AF65-F5344CB8AC3E}">
        <p14:creationId xmlns:p14="http://schemas.microsoft.com/office/powerpoint/2010/main" val="11114350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Waschzeug-Fotos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6BFDF5E0-AFD7-4C82-AEF7-30C62510EA1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pic>
        <p:nvPicPr>
          <p:cNvPr id="4" name="Grafik 3" descr="Ein Bild, das Wand, drinnen, grün, bemalt enthält.&#10;&#10;Automatisch generierte Beschreibung">
            <a:extLst>
              <a:ext uri="{FF2B5EF4-FFF2-40B4-BE49-F238E27FC236}">
                <a16:creationId xmlns:a16="http://schemas.microsoft.com/office/drawing/2014/main" id="{2434837C-CC4D-4028-80F5-B949D3A972C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541" t="4203" r="22319"/>
          <a:stretch/>
        </p:blipFill>
        <p:spPr>
          <a:xfrm rot="5400000">
            <a:off x="4053982" y="2187969"/>
            <a:ext cx="3644348" cy="4379843"/>
          </a:xfrm>
          <a:prstGeom prst="rect">
            <a:avLst/>
          </a:prstGeom>
        </p:spPr>
      </p:pic>
      <p:sp>
        <p:nvSpPr>
          <p:cNvPr id="13" name="Pfeil: nach links 12">
            <a:hlinkClick r:id="rId8" action="ppaction://hlinksldjump"/>
            <a:extLst>
              <a:ext uri="{FF2B5EF4-FFF2-40B4-BE49-F238E27FC236}">
                <a16:creationId xmlns:a16="http://schemas.microsoft.com/office/drawing/2014/main" id="{5273DE78-04B6-4028-9E60-69D69CDDD5BC}"/>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Tree>
    <p:extLst>
      <p:ext uri="{BB962C8B-B14F-4D97-AF65-F5344CB8AC3E}">
        <p14:creationId xmlns:p14="http://schemas.microsoft.com/office/powerpoint/2010/main" val="15423784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Waschzeug-Fotos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54101" y="136358"/>
            <a:ext cx="599378" cy="599378"/>
          </a:xfrm>
          <a:prstGeom prst="rect">
            <a:avLst/>
          </a:prstGeom>
        </p:spPr>
      </p:pic>
      <p:sp>
        <p:nvSpPr>
          <p:cNvPr id="17" name="Rechteck: abgerundete Ecken 16">
            <a:extLst>
              <a:ext uri="{FF2B5EF4-FFF2-40B4-BE49-F238E27FC236}">
                <a16:creationId xmlns:a16="http://schemas.microsoft.com/office/drawing/2014/main" id="{95DCDBB9-D80A-474A-889E-F30B8D78492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96B3E1B-A880-4428-A4FA-010055984E3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a:t>
            </a:r>
          </a:p>
        </p:txBody>
      </p:sp>
      <p:pic>
        <p:nvPicPr>
          <p:cNvPr id="4" name="Grafik 3">
            <a:extLst>
              <a:ext uri="{FF2B5EF4-FFF2-40B4-BE49-F238E27FC236}">
                <a16:creationId xmlns:a16="http://schemas.microsoft.com/office/drawing/2014/main" id="{D7AAEF8A-01C1-4512-85E4-0866C387AF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98692" y="2669318"/>
            <a:ext cx="5433647" cy="3622431"/>
          </a:xfrm>
          <a:prstGeom prst="rect">
            <a:avLst/>
          </a:prstGeom>
        </p:spPr>
      </p:pic>
      <p:sp>
        <p:nvSpPr>
          <p:cNvPr id="13" name="Pfeil: nach links 12">
            <a:hlinkClick r:id="rId8" action="ppaction://hlinksldjump"/>
            <a:extLst>
              <a:ext uri="{FF2B5EF4-FFF2-40B4-BE49-F238E27FC236}">
                <a16:creationId xmlns:a16="http://schemas.microsoft.com/office/drawing/2014/main" id="{43AAFB2E-D921-4726-883E-BAE95BFBD55B}"/>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Tree>
    <p:extLst>
      <p:ext uri="{BB962C8B-B14F-4D97-AF65-F5344CB8AC3E}">
        <p14:creationId xmlns:p14="http://schemas.microsoft.com/office/powerpoint/2010/main" val="10112692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Waschzeug-Forscherauftrag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BC46EC84-2D25-4D92-BD7F-2C11E703EEFD}"/>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Die Kinder mussten sich also früher vor dem Unterricht erst einmal im Klassenzimmer waschen. Ist das heute genauso?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Was musst du dir waschen, wenn du ins Klassenzimmer kommst?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Warum ist das so? War das schon immer so?</a:t>
            </a: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3" name="Grafik 12" descr="Lupe">
            <a:extLst>
              <a:ext uri="{FF2B5EF4-FFF2-40B4-BE49-F238E27FC236}">
                <a16:creationId xmlns:a16="http://schemas.microsoft.com/office/drawing/2014/main" id="{FB8B9238-7812-4CFF-9B86-EFDA77CBD2E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1030879">
            <a:off x="10817923" y="293216"/>
            <a:ext cx="597463" cy="597463"/>
          </a:xfrm>
          <a:prstGeom prst="rect">
            <a:avLst/>
          </a:prstGeom>
        </p:spPr>
      </p:pic>
      <p:sp>
        <p:nvSpPr>
          <p:cNvPr id="12" name="Pfeil: nach links 11">
            <a:hlinkClick r:id="rId7" action="ppaction://hlinksldjump"/>
            <a:extLst>
              <a:ext uri="{FF2B5EF4-FFF2-40B4-BE49-F238E27FC236}">
                <a16:creationId xmlns:a16="http://schemas.microsoft.com/office/drawing/2014/main" id="{E3CA8B08-BC39-4EB9-9149-AA4A23A79A6C}"/>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4" name="Grafik 3" descr="Ein Bild, das Spielzeug, Puppe, Vektorgrafiken enthält.&#10;&#10;Automatisch generierte Beschreibung">
            <a:extLst>
              <a:ext uri="{FF2B5EF4-FFF2-40B4-BE49-F238E27FC236}">
                <a16:creationId xmlns:a16="http://schemas.microsoft.com/office/drawing/2014/main" id="{72459BB9-3DA4-4927-AA8D-2A688264E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1271" y="4580389"/>
            <a:ext cx="1900421" cy="1900421"/>
          </a:xfrm>
          <a:prstGeom prst="rect">
            <a:avLst/>
          </a:prstGeom>
        </p:spPr>
      </p:pic>
    </p:spTree>
    <p:extLst>
      <p:ext uri="{BB962C8B-B14F-4D97-AF65-F5344CB8AC3E}">
        <p14:creationId xmlns:p14="http://schemas.microsoft.com/office/powerpoint/2010/main" val="20156482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prechblase: oval 10">
            <a:extLst>
              <a:ext uri="{FF2B5EF4-FFF2-40B4-BE49-F238E27FC236}">
                <a16:creationId xmlns:a16="http://schemas.microsoft.com/office/drawing/2014/main" id="{5C057FC2-0BF6-44E8-B389-ECE7352BF8DB}"/>
              </a:ext>
            </a:extLst>
          </p:cNvPr>
          <p:cNvSpPr/>
          <p:nvPr/>
        </p:nvSpPr>
        <p:spPr>
          <a:xfrm flipH="1">
            <a:off x="634200" y="142613"/>
            <a:ext cx="4228976" cy="2869240"/>
          </a:xfrm>
          <a:prstGeom prst="wedgeEllipseCallout">
            <a:avLst>
              <a:gd name="adj1" fmla="val -54939"/>
              <a:gd name="adj2" fmla="val 40531"/>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Puh! Das war aber ein anstrengender Tag. Ich freue mich schon mit meinen Freunden in den Wald zu gehen, nachdem ich Vater bei der Arbeit geholfen habe! Was hast du heute geplant?</a:t>
            </a:r>
          </a:p>
        </p:txBody>
      </p:sp>
      <p:sp>
        <p:nvSpPr>
          <p:cNvPr id="6" name="Sprechblase: oval 5">
            <a:extLst>
              <a:ext uri="{FF2B5EF4-FFF2-40B4-BE49-F238E27FC236}">
                <a16:creationId xmlns:a16="http://schemas.microsoft.com/office/drawing/2014/main" id="{4B5200F9-916F-47ED-99DA-222803A5E179}"/>
              </a:ext>
            </a:extLst>
          </p:cNvPr>
          <p:cNvSpPr/>
          <p:nvPr/>
        </p:nvSpPr>
        <p:spPr>
          <a:xfrm flipH="1">
            <a:off x="6893785" y="142613"/>
            <a:ext cx="4228976" cy="2869240"/>
          </a:xfrm>
          <a:prstGeom prst="wedgeEllipseCallout">
            <a:avLst>
              <a:gd name="adj1" fmla="val 47023"/>
              <a:gd name="adj2" fmla="val 4433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Ich muss Mutter beim Wäschewaschen helfen. Danach treffe ich mich mit Hildegard zum Puppen spielen. Mama hat mir eine neue genäht!</a:t>
            </a:r>
          </a:p>
        </p:txBody>
      </p:sp>
      <p:pic>
        <p:nvPicPr>
          <p:cNvPr id="4" name="Grafik 3" descr="Ein Bild, das Text, Puppe, Spielzeug enthält.&#10;&#10;Automatisch generierte Beschreibung">
            <a:extLst>
              <a:ext uri="{FF2B5EF4-FFF2-40B4-BE49-F238E27FC236}">
                <a16:creationId xmlns:a16="http://schemas.microsoft.com/office/drawing/2014/main" id="{6D900A6F-9B05-4862-BA6F-98C5299EE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185" y="2570007"/>
            <a:ext cx="4145380" cy="4145380"/>
          </a:xfrm>
          <a:prstGeom prst="rect">
            <a:avLst/>
          </a:prstGeom>
        </p:spPr>
      </p:pic>
    </p:spTree>
    <p:extLst>
      <p:ext uri="{BB962C8B-B14F-4D97-AF65-F5344CB8AC3E}">
        <p14:creationId xmlns:p14="http://schemas.microsoft.com/office/powerpoint/2010/main" val="39421804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564F2C7D-0F66-4905-A70C-14173C7CFA75}"/>
              </a:ext>
            </a:extLst>
          </p:cNvPr>
          <p:cNvSpPr/>
          <p:nvPr/>
        </p:nvSpPr>
        <p:spPr>
          <a:xfrm>
            <a:off x="1818052"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sp>
        <p:nvSpPr>
          <p:cNvPr id="2" name="Textfeld 1">
            <a:extLst>
              <a:ext uri="{FF2B5EF4-FFF2-40B4-BE49-F238E27FC236}">
                <a16:creationId xmlns:a16="http://schemas.microsoft.com/office/drawing/2014/main" id="{8B918E74-FD27-496E-8B25-A0C59131CB79}"/>
              </a:ext>
            </a:extLst>
          </p:cNvPr>
          <p:cNvSpPr txBox="1"/>
          <p:nvPr/>
        </p:nvSpPr>
        <p:spPr>
          <a:xfrm>
            <a:off x="2341202" y="2232541"/>
            <a:ext cx="7305254" cy="4031873"/>
          </a:xfrm>
          <a:prstGeom prst="rect">
            <a:avLst/>
          </a:prstGeom>
          <a:noFill/>
        </p:spPr>
        <p:txBody>
          <a:bodyPr wrap="square" rtlCol="0">
            <a:spAutoFit/>
          </a:bodyPr>
          <a:lstStyle/>
          <a:p>
            <a:r>
              <a:rPr lang="de-DE" b="1" dirty="0">
                <a:latin typeface="Grundschrift" panose="00000500000000000000" pitchFamily="2" charset="0"/>
              </a:rPr>
              <a:t>Quellen:</a:t>
            </a:r>
          </a:p>
          <a:p>
            <a:r>
              <a:rPr lang="de-DE" sz="1600" dirty="0">
                <a:latin typeface="Grundschrift" panose="00000500000000000000" pitchFamily="2" charset="0"/>
              </a:rPr>
              <a:t>Informationen aus dem Schulmuseum Nürnberg</a:t>
            </a:r>
          </a:p>
          <a:p>
            <a:endParaRPr lang="de-DE" dirty="0">
              <a:latin typeface="Grundschrift" panose="00000500000000000000" pitchFamily="2" charset="0"/>
            </a:endParaRPr>
          </a:p>
          <a:p>
            <a:r>
              <a:rPr lang="de-DE" b="1" dirty="0">
                <a:latin typeface="Grundschrift" panose="00000500000000000000" pitchFamily="2" charset="0"/>
              </a:rPr>
              <a:t>Fotos:</a:t>
            </a:r>
          </a:p>
          <a:p>
            <a:r>
              <a:rPr lang="de-DE" sz="1600" dirty="0">
                <a:latin typeface="Grundschrift" panose="00000500000000000000" pitchFamily="2" charset="0"/>
              </a:rPr>
              <a:t>Schulmuseum Nürnberg</a:t>
            </a:r>
          </a:p>
          <a:p>
            <a:r>
              <a:rPr lang="de-DE" sz="1600" dirty="0" err="1">
                <a:latin typeface="Grundschrift" panose="00000500000000000000" pitchFamily="2" charset="0"/>
              </a:rPr>
              <a:t>Pixabay</a:t>
            </a:r>
            <a:endParaRPr lang="de-DE" sz="1600" dirty="0">
              <a:latin typeface="Grundschrift" panose="00000500000000000000" pitchFamily="2" charset="0"/>
            </a:endParaRPr>
          </a:p>
          <a:p>
            <a:endParaRPr lang="de-DE" dirty="0">
              <a:latin typeface="Grundschrift" panose="00000500000000000000" pitchFamily="2" charset="0"/>
            </a:endParaRPr>
          </a:p>
          <a:p>
            <a:r>
              <a:rPr lang="de-DE" b="1" dirty="0" err="1">
                <a:latin typeface="Grundschrift" panose="00000500000000000000" pitchFamily="2" charset="0"/>
              </a:rPr>
              <a:t>Cliparts</a:t>
            </a:r>
            <a:r>
              <a:rPr lang="de-DE" b="1" dirty="0">
                <a:latin typeface="Grundschrift" panose="00000500000000000000" pitchFamily="2" charset="0"/>
              </a:rPr>
              <a:t>:</a:t>
            </a:r>
          </a:p>
          <a:p>
            <a:r>
              <a:rPr lang="de-DE" sz="1600" dirty="0">
                <a:latin typeface="Grundschrift" panose="00000500000000000000" pitchFamily="2" charset="0"/>
              </a:rPr>
              <a:t>erstellt mit </a:t>
            </a:r>
            <a:r>
              <a:rPr lang="de-DE" sz="1600" dirty="0" err="1">
                <a:latin typeface="Grundschrift" panose="00000500000000000000" pitchFamily="2" charset="0"/>
              </a:rPr>
              <a:t>Bitmoji</a:t>
            </a:r>
            <a:endParaRPr lang="de-DE" sz="1600" dirty="0">
              <a:latin typeface="Grundschrift" panose="00000500000000000000" pitchFamily="2" charset="0"/>
            </a:endParaRPr>
          </a:p>
          <a:p>
            <a:endParaRPr lang="de-DE" sz="1600" dirty="0">
              <a:latin typeface="Grundschrift" panose="00000500000000000000" pitchFamily="2" charset="0"/>
            </a:endParaRPr>
          </a:p>
          <a:p>
            <a:r>
              <a:rPr lang="de-DE" b="1" dirty="0">
                <a:latin typeface="Grundschrift" panose="00000500000000000000" pitchFamily="2" charset="0"/>
              </a:rPr>
              <a:t>Thumbnail</a:t>
            </a:r>
            <a:r>
              <a:rPr lang="de-DE" sz="1600" dirty="0">
                <a:latin typeface="Grundschrift" panose="00000500000000000000" pitchFamily="2" charset="0"/>
              </a:rPr>
              <a:t>:</a:t>
            </a:r>
          </a:p>
          <a:p>
            <a:r>
              <a:rPr lang="de-DE" sz="1600" dirty="0">
                <a:latin typeface="Grundschrift" panose="00000500000000000000" pitchFamily="2" charset="0"/>
              </a:rPr>
              <a:t>Milena </a:t>
            </a:r>
            <a:r>
              <a:rPr lang="de-DE" sz="1600" dirty="0" err="1">
                <a:latin typeface="Grundschrift" panose="00000500000000000000" pitchFamily="2" charset="0"/>
              </a:rPr>
              <a:t>Matticka</a:t>
            </a:r>
            <a:endParaRPr lang="de-DE" dirty="0">
              <a:latin typeface="Grundschrift" panose="00000500000000000000" pitchFamily="2" charset="0"/>
            </a:endParaRPr>
          </a:p>
          <a:p>
            <a:endParaRPr lang="de-DE" dirty="0">
              <a:latin typeface="Grundschrift" panose="00000500000000000000" pitchFamily="2" charset="0"/>
            </a:endParaRPr>
          </a:p>
          <a:p>
            <a:r>
              <a:rPr lang="de-DE" b="1" dirty="0">
                <a:latin typeface="Grundschrift" panose="00000500000000000000" pitchFamily="2" charset="0"/>
              </a:rPr>
              <a:t>Interaktive PDF:</a:t>
            </a:r>
          </a:p>
          <a:p>
            <a:r>
              <a:rPr lang="de-DE" sz="1600" dirty="0">
                <a:latin typeface="Grundschrift" panose="00000500000000000000" pitchFamily="2" charset="0"/>
              </a:rPr>
              <a:t>Katharina </a:t>
            </a:r>
            <a:r>
              <a:rPr lang="de-DE" sz="1600" dirty="0" err="1">
                <a:latin typeface="Grundschrift" panose="00000500000000000000" pitchFamily="2" charset="0"/>
              </a:rPr>
              <a:t>Feurer</a:t>
            </a:r>
            <a:r>
              <a:rPr lang="de-DE" sz="1600" dirty="0">
                <a:latin typeface="Grundschrift" panose="00000500000000000000" pitchFamily="2" charset="0"/>
              </a:rPr>
              <a:t> in Zusammenarbeit mit Franziska Starke</a:t>
            </a:r>
          </a:p>
        </p:txBody>
      </p:sp>
      <p:sp>
        <p:nvSpPr>
          <p:cNvPr id="6" name="Rechteck: abgerundete Ecken 5">
            <a:extLst>
              <a:ext uri="{FF2B5EF4-FFF2-40B4-BE49-F238E27FC236}">
                <a16:creationId xmlns:a16="http://schemas.microsoft.com/office/drawing/2014/main" id="{1780F207-D659-4B92-BBCF-22D0E0F5AA15}"/>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QUELLEN</a:t>
            </a:r>
          </a:p>
        </p:txBody>
      </p:sp>
      <p:sp>
        <p:nvSpPr>
          <p:cNvPr id="7" name="Textfeld 6">
            <a:extLst>
              <a:ext uri="{FF2B5EF4-FFF2-40B4-BE49-F238E27FC236}">
                <a16:creationId xmlns:a16="http://schemas.microsoft.com/office/drawing/2014/main" id="{B1DD5915-367D-4DED-807B-EE5B2072B3CA}"/>
              </a:ext>
            </a:extLst>
          </p:cNvPr>
          <p:cNvSpPr txBox="1"/>
          <p:nvPr/>
        </p:nvSpPr>
        <p:spPr>
          <a:xfrm>
            <a:off x="2416703" y="6428870"/>
            <a:ext cx="6870584" cy="338554"/>
          </a:xfrm>
          <a:prstGeom prst="rect">
            <a:avLst/>
          </a:prstGeom>
          <a:noFill/>
        </p:spPr>
        <p:txBody>
          <a:bodyPr wrap="square" rtlCol="0">
            <a:spAutoFit/>
          </a:bodyPr>
          <a:lstStyle/>
          <a:p>
            <a:r>
              <a:rPr lang="de-DE" sz="1600" b="0" i="0" dirty="0">
                <a:solidFill>
                  <a:srgbClr val="202124"/>
                </a:solidFill>
                <a:effectLst/>
                <a:latin typeface="arial" panose="020B0604020202020204" pitchFamily="34" charset="0"/>
              </a:rPr>
              <a:t> </a:t>
            </a:r>
            <a:r>
              <a:rPr lang="de-DE" sz="1050" b="0" i="0" dirty="0">
                <a:solidFill>
                  <a:srgbClr val="202124"/>
                </a:solidFill>
                <a:effectLst/>
                <a:latin typeface="Grundschrift" panose="00000500000000000000" pitchFamily="2" charset="0"/>
              </a:rPr>
              <a:t>© 2022 Katharina </a:t>
            </a:r>
            <a:r>
              <a:rPr lang="de-DE" sz="1050" b="0" i="0" dirty="0" err="1">
                <a:solidFill>
                  <a:srgbClr val="202124"/>
                </a:solidFill>
                <a:effectLst/>
                <a:latin typeface="Grundschrift" panose="00000500000000000000" pitchFamily="2" charset="0"/>
              </a:rPr>
              <a:t>Feurer</a:t>
            </a:r>
            <a:r>
              <a:rPr lang="de-DE" sz="1050" b="0" i="0" dirty="0">
                <a:solidFill>
                  <a:srgbClr val="202124"/>
                </a:solidFill>
                <a:effectLst/>
                <a:latin typeface="Grundschrift" panose="00000500000000000000" pitchFamily="2" charset="0"/>
              </a:rPr>
              <a:t> in Zusammenarbeit mit Franziska Starke und dem Schulmuseum Nürnberg</a:t>
            </a:r>
            <a:endParaRPr lang="de-DE" sz="1050" dirty="0">
              <a:latin typeface="Grundschrift" panose="00000500000000000000" pitchFamily="2" charset="0"/>
            </a:endParaRPr>
          </a:p>
        </p:txBody>
      </p:sp>
    </p:spTree>
    <p:extLst>
      <p:ext uri="{BB962C8B-B14F-4D97-AF65-F5344CB8AC3E}">
        <p14:creationId xmlns:p14="http://schemas.microsoft.com/office/powerpoint/2010/main" val="74122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3BDD1A2D-8081-4527-B8F4-A7A3D81B43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Schule-Fotos</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4101" y="136358"/>
            <a:ext cx="599378" cy="599378"/>
          </a:xfrm>
          <a:prstGeom prst="rect">
            <a:avLst/>
          </a:prstGeom>
        </p:spPr>
      </p:pic>
      <p:sp>
        <p:nvSpPr>
          <p:cNvPr id="10" name="Pfeil: nach links 9">
            <a:hlinkClick r:id="rId4" action="ppaction://hlinksldjump"/>
            <a:extLst>
              <a:ext uri="{FF2B5EF4-FFF2-40B4-BE49-F238E27FC236}">
                <a16:creationId xmlns:a16="http://schemas.microsoft.com/office/drawing/2014/main" id="{18C7ADE7-4E68-40F8-8CC0-19E4E304C62B}"/>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4" name="Grafik 3" descr="Ein Bild, das Text, drinnen, alt, Gruppe enthält.&#10;&#10;Automatisch generierte Beschreibung">
            <a:extLst>
              <a:ext uri="{FF2B5EF4-FFF2-40B4-BE49-F238E27FC236}">
                <a16:creationId xmlns:a16="http://schemas.microsoft.com/office/drawing/2014/main" id="{E45CDBBF-89B4-485E-AE4D-2A63270D4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350" y="2660360"/>
            <a:ext cx="5160141" cy="3043481"/>
          </a:xfrm>
          <a:prstGeom prst="rect">
            <a:avLst/>
          </a:prstGeom>
        </p:spPr>
      </p:pic>
      <p:sp>
        <p:nvSpPr>
          <p:cNvPr id="8" name="Interaktive Schaltfläche: Nächste(r) oder Weiter 7">
            <a:hlinkClick r:id="" action="ppaction://hlinkshowjump?jump=nextslide" highlightClick="1"/>
            <a:extLst>
              <a:ext uri="{FF2B5EF4-FFF2-40B4-BE49-F238E27FC236}">
                <a16:creationId xmlns:a16="http://schemas.microsoft.com/office/drawing/2014/main" id="{1A59104E-A784-4660-9C4D-F125C70A6918}"/>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Tree>
    <p:extLst>
      <p:ext uri="{BB962C8B-B14F-4D97-AF65-F5344CB8AC3E}">
        <p14:creationId xmlns:p14="http://schemas.microsoft.com/office/powerpoint/2010/main" val="153259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3BDD1A2D-8081-4527-B8F4-A7A3D81B43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Schule-Fotos</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54101" y="136358"/>
            <a:ext cx="599378" cy="599378"/>
          </a:xfrm>
          <a:prstGeom prst="rect">
            <a:avLst/>
          </a:prstGeom>
        </p:spPr>
      </p:pic>
      <p:sp>
        <p:nvSpPr>
          <p:cNvPr id="10" name="Pfeil: nach links 9">
            <a:hlinkClick r:id="rId4" action="ppaction://hlinksldjump"/>
            <a:extLst>
              <a:ext uri="{FF2B5EF4-FFF2-40B4-BE49-F238E27FC236}">
                <a16:creationId xmlns:a16="http://schemas.microsoft.com/office/drawing/2014/main" id="{18C7ADE7-4E68-40F8-8CC0-19E4E304C62B}"/>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5" name="Grafik 4" descr="Ein Bild, das Text, drinnen, alt, Gruppe enthält.&#10;&#10;Automatisch generierte Beschreibung">
            <a:extLst>
              <a:ext uri="{FF2B5EF4-FFF2-40B4-BE49-F238E27FC236}">
                <a16:creationId xmlns:a16="http://schemas.microsoft.com/office/drawing/2014/main" id="{F6668C11-07C7-4F8D-8EEF-0B07E0D527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3390" y="2537818"/>
            <a:ext cx="5467269" cy="3753082"/>
          </a:xfrm>
          <a:prstGeom prst="rect">
            <a:avLst/>
          </a:prstGeom>
        </p:spPr>
      </p:pic>
      <p:sp>
        <p:nvSpPr>
          <p:cNvPr id="9" name="Interaktive Schaltfläche: Nächste(r) oder Weiter 8">
            <a:hlinkClick r:id="" action="ppaction://hlinkshowjump?jump=previousslide" highlightClick="1"/>
            <a:extLst>
              <a:ext uri="{FF2B5EF4-FFF2-40B4-BE49-F238E27FC236}">
                <a16:creationId xmlns:a16="http://schemas.microsoft.com/office/drawing/2014/main" id="{0454B4D2-989F-4B2F-899F-9FD77A9F1AA3}"/>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a:t>
            </a:r>
          </a:p>
        </p:txBody>
      </p:sp>
    </p:spTree>
    <p:extLst>
      <p:ext uri="{BB962C8B-B14F-4D97-AF65-F5344CB8AC3E}">
        <p14:creationId xmlns:p14="http://schemas.microsoft.com/office/powerpoint/2010/main" val="211362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Schule-Forscherauftrag</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spcAft>
                <a:spcPts val="1200"/>
              </a:spcAft>
            </a:pPr>
            <a:r>
              <a:rPr lang="de-DE" dirty="0">
                <a:solidFill>
                  <a:schemeClr val="tx1"/>
                </a:solidFill>
                <a:latin typeface="Grundschrift" panose="00000500000000000000" pitchFamily="2" charset="0"/>
              </a:rPr>
              <a:t>Aha! Früher war es in der Schule ja wirklich anders als heute …</a:t>
            </a:r>
          </a:p>
          <a:p>
            <a:pPr marL="285750" indent="-285750">
              <a:lnSpc>
                <a:spcPct val="150000"/>
              </a:lnSpc>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Vergleiche die Informationen!</a:t>
            </a:r>
          </a:p>
          <a:p>
            <a:pPr marL="285750" indent="-285750">
              <a:lnSpc>
                <a:spcPct val="150000"/>
              </a:lnSpc>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Was ist gleich? Was ist anders?</a:t>
            </a:r>
          </a:p>
          <a:p>
            <a:pPr marL="285750" indent="-285750">
              <a:lnSpc>
                <a:spcPct val="150000"/>
              </a:lnSpc>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Schreibe auf!</a:t>
            </a:r>
          </a:p>
        </p:txBody>
      </p:sp>
      <p:pic>
        <p:nvPicPr>
          <p:cNvPr id="7" name="Grafik 6" descr="Lupe">
            <a:extLst>
              <a:ext uri="{FF2B5EF4-FFF2-40B4-BE49-F238E27FC236}">
                <a16:creationId xmlns:a16="http://schemas.microsoft.com/office/drawing/2014/main" id="{DF24E332-0206-4947-A359-277CD7CB5FE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21030879">
            <a:off x="10817923" y="293216"/>
            <a:ext cx="597463" cy="597463"/>
          </a:xfrm>
          <a:prstGeom prst="rect">
            <a:avLst/>
          </a:prstGeom>
        </p:spPr>
      </p:pic>
      <p:sp>
        <p:nvSpPr>
          <p:cNvPr id="10" name="Pfeil: nach links 9">
            <a:hlinkClick r:id="rId4" action="ppaction://hlinksldjump"/>
            <a:extLst>
              <a:ext uri="{FF2B5EF4-FFF2-40B4-BE49-F238E27FC236}">
                <a16:creationId xmlns:a16="http://schemas.microsoft.com/office/drawing/2014/main" id="{5D70881E-4898-458C-B451-62BC0C3761D8}"/>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6" name="Grafik 5" descr="Ein Bild, das Puppe, Spielzeug, Vektorgrafiken enthält.&#10;&#10;Automatisch generierte Beschreibung">
            <a:extLst>
              <a:ext uri="{FF2B5EF4-FFF2-40B4-BE49-F238E27FC236}">
                <a16:creationId xmlns:a16="http://schemas.microsoft.com/office/drawing/2014/main" id="{4121B607-F6BA-4371-955B-89EE8A336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7472" y="5162218"/>
            <a:ext cx="1371600" cy="1371600"/>
          </a:xfrm>
          <a:prstGeom prst="rect">
            <a:avLst/>
          </a:prstGeom>
        </p:spPr>
      </p:pic>
    </p:spTree>
    <p:extLst>
      <p:ext uri="{BB962C8B-B14F-4D97-AF65-F5344CB8AC3E}">
        <p14:creationId xmlns:p14="http://schemas.microsoft.com/office/powerpoint/2010/main" val="1957727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9644E27-FFF7-4929-85FD-5AC4C9AEC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403" y="5414"/>
            <a:ext cx="8989172" cy="6883601"/>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prechblase: oval 10">
            <a:extLst>
              <a:ext uri="{FF2B5EF4-FFF2-40B4-BE49-F238E27FC236}">
                <a16:creationId xmlns:a16="http://schemas.microsoft.com/office/drawing/2014/main" id="{5C057FC2-0BF6-44E8-B389-ECE7352BF8DB}"/>
              </a:ext>
            </a:extLst>
          </p:cNvPr>
          <p:cNvSpPr/>
          <p:nvPr/>
        </p:nvSpPr>
        <p:spPr>
          <a:xfrm>
            <a:off x="6841797" y="286088"/>
            <a:ext cx="4347731" cy="2665758"/>
          </a:xfrm>
          <a:prstGeom prst="wedgeEllipseCallout">
            <a:avLst>
              <a:gd name="adj1" fmla="val -45098"/>
              <a:gd name="adj2" fmla="val 60503"/>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effectLst/>
                <a:latin typeface="Grundschrift" panose="00000500000000000000" pitchFamily="2" charset="0"/>
              </a:rPr>
              <a:t>Das hier ist mein Klassenzimmer. </a:t>
            </a:r>
            <a:r>
              <a:rPr lang="de-DE" dirty="0">
                <a:latin typeface="Grundschrift" panose="00000500000000000000" pitchFamily="2" charset="0"/>
              </a:rPr>
              <a:t>Drücke auf die Türe, um es dir genauer anzusehen.</a:t>
            </a:r>
            <a:endParaRPr lang="de-DE" dirty="0">
              <a:highlight>
                <a:srgbClr val="FFFF00"/>
              </a:highlight>
              <a:latin typeface="Grundschrift" panose="00000500000000000000" pitchFamily="2" charset="0"/>
            </a:endParaRPr>
          </a:p>
        </p:txBody>
      </p:sp>
      <p:sp>
        <p:nvSpPr>
          <p:cNvPr id="4" name="Rechteck 3">
            <a:hlinkClick r:id="rId3" action="ppaction://hlinksldjump"/>
            <a:extLst>
              <a:ext uri="{FF2B5EF4-FFF2-40B4-BE49-F238E27FC236}">
                <a16:creationId xmlns:a16="http://schemas.microsoft.com/office/drawing/2014/main" id="{CA867377-8673-43DB-88FF-303E54E6A0BE}"/>
              </a:ext>
            </a:extLst>
          </p:cNvPr>
          <p:cNvSpPr/>
          <p:nvPr/>
        </p:nvSpPr>
        <p:spPr>
          <a:xfrm>
            <a:off x="6841797" y="1291771"/>
            <a:ext cx="3176498" cy="5429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188F9A6C-59CF-4490-84C5-3A821E7B3AF8}"/>
              </a:ext>
            </a:extLst>
          </p:cNvPr>
          <p:cNvPicPr>
            <a:picLocks noChangeAspect="1"/>
          </p:cNvPicPr>
          <p:nvPr/>
        </p:nvPicPr>
        <p:blipFill rotWithShape="1">
          <a:blip r:embed="rId4"/>
          <a:srcRect l="-6979" t="14781" r="40816" b="7112"/>
          <a:stretch/>
        </p:blipFill>
        <p:spPr>
          <a:xfrm>
            <a:off x="3517408" y="3110425"/>
            <a:ext cx="2508267" cy="2961030"/>
          </a:xfrm>
          <a:prstGeom prst="ellipse">
            <a:avLst/>
          </a:prstGeom>
        </p:spPr>
      </p:pic>
      <p:pic>
        <p:nvPicPr>
          <p:cNvPr id="12" name="Grafik 11">
            <a:extLst>
              <a:ext uri="{FF2B5EF4-FFF2-40B4-BE49-F238E27FC236}">
                <a16:creationId xmlns:a16="http://schemas.microsoft.com/office/drawing/2014/main" id="{2B659793-F62F-48EE-81E8-3F296557FC65}"/>
              </a:ext>
            </a:extLst>
          </p:cNvPr>
          <p:cNvPicPr>
            <a:picLocks noChangeAspect="1"/>
          </p:cNvPicPr>
          <p:nvPr/>
        </p:nvPicPr>
        <p:blipFill rotWithShape="1">
          <a:blip r:embed="rId5"/>
          <a:srcRect l="-10277" t="12937" r="39608" b="-2674"/>
          <a:stretch/>
        </p:blipFill>
        <p:spPr>
          <a:xfrm flipH="1">
            <a:off x="5046964" y="3110425"/>
            <a:ext cx="2843869" cy="3611217"/>
          </a:xfrm>
          <a:prstGeom prst="pentagon">
            <a:avLst/>
          </a:prstGeom>
        </p:spPr>
      </p:pic>
    </p:spTree>
    <p:extLst>
      <p:ext uri="{BB962C8B-B14F-4D97-AF65-F5344CB8AC3E}">
        <p14:creationId xmlns:p14="http://schemas.microsoft.com/office/powerpoint/2010/main" val="3022869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drinnen, Wand, Boden enthält.&#10;&#10;Automatisch generierte Beschreibung">
            <a:extLst>
              <a:ext uri="{FF2B5EF4-FFF2-40B4-BE49-F238E27FC236}">
                <a16:creationId xmlns:a16="http://schemas.microsoft.com/office/drawing/2014/main" id="{AFC815A0-3845-4A14-A0AD-21779899B4A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5" y="170257"/>
            <a:ext cx="9679781" cy="6453187"/>
          </a:xfrm>
          <a:prstGeom prst="rect">
            <a:avLst/>
          </a:prstGeom>
        </p:spPr>
      </p:pic>
      <p:sp>
        <p:nvSpPr>
          <p:cNvPr id="25" name="Sprechblase: oval 24">
            <a:extLst>
              <a:ext uri="{FF2B5EF4-FFF2-40B4-BE49-F238E27FC236}">
                <a16:creationId xmlns:a16="http://schemas.microsoft.com/office/drawing/2014/main" id="{48827E8B-4562-411B-9A99-6CCE327CCF11}"/>
              </a:ext>
            </a:extLst>
          </p:cNvPr>
          <p:cNvSpPr/>
          <p:nvPr/>
        </p:nvSpPr>
        <p:spPr>
          <a:xfrm>
            <a:off x="8835690" y="235237"/>
            <a:ext cx="3281989" cy="2271724"/>
          </a:xfrm>
          <a:prstGeom prst="wedgeEllipseCallout">
            <a:avLst>
              <a:gd name="adj1" fmla="val -19281"/>
              <a:gd name="adj2" fmla="val 6948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effectLst/>
                <a:latin typeface="Grundschrift" panose="00000500000000000000" pitchFamily="2" charset="0"/>
              </a:rPr>
              <a:t>Schau dir das Klassenzimmer an, und drücke auf das, was dich interessiert. Wenn du auf das Haus drückst, kommst du wieder hier her.</a:t>
            </a:r>
            <a:endParaRPr lang="de-DE" dirty="0">
              <a:latin typeface="Grundschrift" panose="00000500000000000000" pitchFamily="2" charset="0"/>
            </a:endParaRPr>
          </a:p>
        </p:txBody>
      </p:sp>
      <p:sp>
        <p:nvSpPr>
          <p:cNvPr id="26" name="Rechteck: abgerundete Ecken 25">
            <a:hlinkClick r:id="rId3" action="ppaction://hlinksldjump"/>
            <a:extLst>
              <a:ext uri="{FF2B5EF4-FFF2-40B4-BE49-F238E27FC236}">
                <a16:creationId xmlns:a16="http://schemas.microsoft.com/office/drawing/2014/main" id="{57D9F40B-A8A1-4A5C-BEF5-5AE0CA967EF0}"/>
              </a:ext>
            </a:extLst>
          </p:cNvPr>
          <p:cNvSpPr/>
          <p:nvPr/>
        </p:nvSpPr>
        <p:spPr>
          <a:xfrm>
            <a:off x="10956196" y="6140740"/>
            <a:ext cx="1003534" cy="463929"/>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b="1" dirty="0">
                <a:solidFill>
                  <a:schemeClr val="tx1"/>
                </a:solidFill>
                <a:latin typeface="Grundschrift" panose="00000500000000000000" pitchFamily="2" charset="0"/>
              </a:rPr>
              <a:t>Ende</a:t>
            </a:r>
            <a:endParaRPr lang="de-DE" b="1" dirty="0">
              <a:solidFill>
                <a:schemeClr val="tx1"/>
              </a:solidFill>
              <a:latin typeface="Grundschrift" panose="00000500000000000000" pitchFamily="2" charset="0"/>
            </a:endParaRPr>
          </a:p>
        </p:txBody>
      </p:sp>
      <p:pic>
        <p:nvPicPr>
          <p:cNvPr id="11" name="Grafik 10">
            <a:extLst>
              <a:ext uri="{FF2B5EF4-FFF2-40B4-BE49-F238E27FC236}">
                <a16:creationId xmlns:a16="http://schemas.microsoft.com/office/drawing/2014/main" id="{DE8D9F9D-2180-4BB7-9E6C-FD6C9547FE99}"/>
              </a:ext>
            </a:extLst>
          </p:cNvPr>
          <p:cNvPicPr>
            <a:picLocks noChangeAspect="1"/>
          </p:cNvPicPr>
          <p:nvPr/>
        </p:nvPicPr>
        <p:blipFill>
          <a:blip r:embed="rId4"/>
          <a:stretch>
            <a:fillRect/>
          </a:stretch>
        </p:blipFill>
        <p:spPr>
          <a:xfrm flipH="1">
            <a:off x="7871210" y="2830848"/>
            <a:ext cx="3391647" cy="3391647"/>
          </a:xfrm>
          <a:prstGeom prst="rect">
            <a:avLst/>
          </a:prstGeom>
        </p:spPr>
      </p:pic>
      <p:sp>
        <p:nvSpPr>
          <p:cNvPr id="17" name="Rechteck 16">
            <a:hlinkClick r:id="rId5" action="ppaction://hlinksldjump"/>
            <a:extLst>
              <a:ext uri="{FF2B5EF4-FFF2-40B4-BE49-F238E27FC236}">
                <a16:creationId xmlns:a16="http://schemas.microsoft.com/office/drawing/2014/main" id="{8A854A01-9585-4715-87A3-B8B0386C02A9}"/>
              </a:ext>
            </a:extLst>
          </p:cNvPr>
          <p:cNvSpPr/>
          <p:nvPr/>
        </p:nvSpPr>
        <p:spPr>
          <a:xfrm>
            <a:off x="6201538" y="5871411"/>
            <a:ext cx="1669672" cy="789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hlinkClick r:id="rId6" action="ppaction://hlinksldjump"/>
            <a:extLst>
              <a:ext uri="{FF2B5EF4-FFF2-40B4-BE49-F238E27FC236}">
                <a16:creationId xmlns:a16="http://schemas.microsoft.com/office/drawing/2014/main" id="{F07D539D-1A0F-4A6C-88DD-2A91D1818542}"/>
              </a:ext>
            </a:extLst>
          </p:cNvPr>
          <p:cNvSpPr/>
          <p:nvPr/>
        </p:nvSpPr>
        <p:spPr>
          <a:xfrm>
            <a:off x="6920637" y="4244234"/>
            <a:ext cx="1758142" cy="66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hlinkClick r:id="rId7" action="ppaction://hlinksldjump"/>
            <a:extLst>
              <a:ext uri="{FF2B5EF4-FFF2-40B4-BE49-F238E27FC236}">
                <a16:creationId xmlns:a16="http://schemas.microsoft.com/office/drawing/2014/main" id="{83405114-BD88-41A1-9A0E-F48A9E2BAA3C}"/>
              </a:ext>
            </a:extLst>
          </p:cNvPr>
          <p:cNvSpPr/>
          <p:nvPr/>
        </p:nvSpPr>
        <p:spPr>
          <a:xfrm>
            <a:off x="5005885" y="4765602"/>
            <a:ext cx="1319072" cy="66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hlinkClick r:id="rId8" action="ppaction://hlinksldjump"/>
            <a:extLst>
              <a:ext uri="{FF2B5EF4-FFF2-40B4-BE49-F238E27FC236}">
                <a16:creationId xmlns:a16="http://schemas.microsoft.com/office/drawing/2014/main" id="{1360A433-C780-4FA0-8C28-6095E5F32347}"/>
              </a:ext>
            </a:extLst>
          </p:cNvPr>
          <p:cNvSpPr/>
          <p:nvPr/>
        </p:nvSpPr>
        <p:spPr>
          <a:xfrm>
            <a:off x="200025" y="3673642"/>
            <a:ext cx="2912143" cy="298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hlinkClick r:id="rId9" action="ppaction://hlinksldjump"/>
            <a:extLst>
              <a:ext uri="{FF2B5EF4-FFF2-40B4-BE49-F238E27FC236}">
                <a16:creationId xmlns:a16="http://schemas.microsoft.com/office/drawing/2014/main" id="{06A9DBA6-13CF-4A87-A2F3-456DD8AF2695}"/>
              </a:ext>
            </a:extLst>
          </p:cNvPr>
          <p:cNvSpPr/>
          <p:nvPr/>
        </p:nvSpPr>
        <p:spPr>
          <a:xfrm rot="208452">
            <a:off x="3250661" y="4665493"/>
            <a:ext cx="1771936" cy="66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hlinkClick r:id="rId10" action="ppaction://hlinksldjump"/>
            <a:extLst>
              <a:ext uri="{FF2B5EF4-FFF2-40B4-BE49-F238E27FC236}">
                <a16:creationId xmlns:a16="http://schemas.microsoft.com/office/drawing/2014/main" id="{571FA7D5-5FA4-48E4-AD39-E3D698ECA5AB}"/>
              </a:ext>
            </a:extLst>
          </p:cNvPr>
          <p:cNvSpPr/>
          <p:nvPr/>
        </p:nvSpPr>
        <p:spPr>
          <a:xfrm rot="16452931">
            <a:off x="6065049" y="4198405"/>
            <a:ext cx="1028867" cy="553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extLst>
              <a:ext uri="{FF2B5EF4-FFF2-40B4-BE49-F238E27FC236}">
                <a16:creationId xmlns:a16="http://schemas.microsoft.com/office/drawing/2014/main" id="{623B7B67-4F5D-4AA2-A24E-49B2324752E3}"/>
              </a:ext>
            </a:extLst>
          </p:cNvPr>
          <p:cNvSpPr/>
          <p:nvPr/>
        </p:nvSpPr>
        <p:spPr>
          <a:xfrm>
            <a:off x="3248256" y="2231463"/>
            <a:ext cx="2205580" cy="66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hlinkClick r:id="rId12" action="ppaction://hlinksldjump"/>
            <a:extLst>
              <a:ext uri="{FF2B5EF4-FFF2-40B4-BE49-F238E27FC236}">
                <a16:creationId xmlns:a16="http://schemas.microsoft.com/office/drawing/2014/main" id="{FEE2F079-9D7B-41D7-B5D4-E5DF8DF8B4CB}"/>
              </a:ext>
            </a:extLst>
          </p:cNvPr>
          <p:cNvSpPr/>
          <p:nvPr/>
        </p:nvSpPr>
        <p:spPr>
          <a:xfrm rot="587789">
            <a:off x="6361394" y="4998286"/>
            <a:ext cx="1898069" cy="815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hlinkClick r:id="rId13" action="ppaction://hlinksldjump"/>
            <a:extLst>
              <a:ext uri="{FF2B5EF4-FFF2-40B4-BE49-F238E27FC236}">
                <a16:creationId xmlns:a16="http://schemas.microsoft.com/office/drawing/2014/main" id="{BB4A9D48-696E-4330-81DF-4ED79337715B}"/>
              </a:ext>
            </a:extLst>
          </p:cNvPr>
          <p:cNvSpPr/>
          <p:nvPr/>
        </p:nvSpPr>
        <p:spPr>
          <a:xfrm>
            <a:off x="5553620" y="1092178"/>
            <a:ext cx="1899019" cy="1541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hlinkClick r:id="rId14" action="ppaction://hlinksldjump"/>
            <a:extLst>
              <a:ext uri="{FF2B5EF4-FFF2-40B4-BE49-F238E27FC236}">
                <a16:creationId xmlns:a16="http://schemas.microsoft.com/office/drawing/2014/main" id="{93FF26C7-0324-4051-9ED4-F46AB7AB8C00}"/>
              </a:ext>
            </a:extLst>
          </p:cNvPr>
          <p:cNvSpPr/>
          <p:nvPr/>
        </p:nvSpPr>
        <p:spPr>
          <a:xfrm>
            <a:off x="241376" y="723679"/>
            <a:ext cx="2912143" cy="2949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hlinkClick r:id="rId14" action="ppaction://hlinksldjump"/>
            <a:extLst>
              <a:ext uri="{FF2B5EF4-FFF2-40B4-BE49-F238E27FC236}">
                <a16:creationId xmlns:a16="http://schemas.microsoft.com/office/drawing/2014/main" id="{79DA1FDA-7443-45E9-8EA9-5A92BA39AA69}"/>
              </a:ext>
            </a:extLst>
          </p:cNvPr>
          <p:cNvSpPr/>
          <p:nvPr/>
        </p:nvSpPr>
        <p:spPr>
          <a:xfrm>
            <a:off x="7770440" y="1719478"/>
            <a:ext cx="2209150" cy="2271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hlinkClick r:id="rId8" action="ppaction://hlinksldjump"/>
            <a:extLst>
              <a:ext uri="{FF2B5EF4-FFF2-40B4-BE49-F238E27FC236}">
                <a16:creationId xmlns:a16="http://schemas.microsoft.com/office/drawing/2014/main" id="{1F62D956-8562-41D4-8982-A7EFA7371736}"/>
              </a:ext>
            </a:extLst>
          </p:cNvPr>
          <p:cNvSpPr/>
          <p:nvPr/>
        </p:nvSpPr>
        <p:spPr>
          <a:xfrm rot="305963">
            <a:off x="2795966" y="5532847"/>
            <a:ext cx="3244625" cy="1138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hlinkClick r:id="rId15" action="ppaction://hlinksldjump"/>
            <a:extLst>
              <a:ext uri="{FF2B5EF4-FFF2-40B4-BE49-F238E27FC236}">
                <a16:creationId xmlns:a16="http://schemas.microsoft.com/office/drawing/2014/main" id="{34023990-9BF9-4B1C-8781-3BA88E5B9BD1}"/>
              </a:ext>
            </a:extLst>
          </p:cNvPr>
          <p:cNvSpPr/>
          <p:nvPr/>
        </p:nvSpPr>
        <p:spPr>
          <a:xfrm rot="208452">
            <a:off x="4271106" y="4018289"/>
            <a:ext cx="1881605" cy="66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hlinkClick r:id="rId16" action="ppaction://hlinksldjump"/>
            <a:extLst>
              <a:ext uri="{FF2B5EF4-FFF2-40B4-BE49-F238E27FC236}">
                <a16:creationId xmlns:a16="http://schemas.microsoft.com/office/drawing/2014/main" id="{CA461758-EE27-430E-9FF0-76FA7F956E0E}"/>
              </a:ext>
            </a:extLst>
          </p:cNvPr>
          <p:cNvSpPr/>
          <p:nvPr/>
        </p:nvSpPr>
        <p:spPr>
          <a:xfrm>
            <a:off x="6748507" y="2910731"/>
            <a:ext cx="1021933" cy="129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hlinkClick r:id="rId17" action="ppaction://hlinksldjump"/>
            <a:extLst>
              <a:ext uri="{FF2B5EF4-FFF2-40B4-BE49-F238E27FC236}">
                <a16:creationId xmlns:a16="http://schemas.microsoft.com/office/drawing/2014/main" id="{B54DC71E-9537-44F6-941B-FDCB4795B541}"/>
              </a:ext>
            </a:extLst>
          </p:cNvPr>
          <p:cNvSpPr/>
          <p:nvPr/>
        </p:nvSpPr>
        <p:spPr>
          <a:xfrm>
            <a:off x="3232149" y="9673"/>
            <a:ext cx="2300417" cy="218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hlinkClick r:id="rId17" action="ppaction://hlinksldjump"/>
            <a:extLst>
              <a:ext uri="{FF2B5EF4-FFF2-40B4-BE49-F238E27FC236}">
                <a16:creationId xmlns:a16="http://schemas.microsoft.com/office/drawing/2014/main" id="{D62400F0-519E-4642-8B18-EB81CD80A3DC}"/>
              </a:ext>
            </a:extLst>
          </p:cNvPr>
          <p:cNvSpPr/>
          <p:nvPr/>
        </p:nvSpPr>
        <p:spPr>
          <a:xfrm>
            <a:off x="7473693" y="20001"/>
            <a:ext cx="2406113" cy="175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hlinkClick r:id="rId17" action="ppaction://hlinksldjump"/>
            <a:extLst>
              <a:ext uri="{FF2B5EF4-FFF2-40B4-BE49-F238E27FC236}">
                <a16:creationId xmlns:a16="http://schemas.microsoft.com/office/drawing/2014/main" id="{7F4C023A-0B74-4C43-9E80-C163A63B5AD6}"/>
              </a:ext>
            </a:extLst>
          </p:cNvPr>
          <p:cNvSpPr/>
          <p:nvPr/>
        </p:nvSpPr>
        <p:spPr>
          <a:xfrm>
            <a:off x="5492487" y="-6259"/>
            <a:ext cx="2266814" cy="109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hlinkClick r:id="rId17" action="ppaction://hlinksldjump"/>
            <a:extLst>
              <a:ext uri="{FF2B5EF4-FFF2-40B4-BE49-F238E27FC236}">
                <a16:creationId xmlns:a16="http://schemas.microsoft.com/office/drawing/2014/main" id="{0DAE6870-6689-4CB2-A3D0-3B1236161717}"/>
              </a:ext>
            </a:extLst>
          </p:cNvPr>
          <p:cNvSpPr/>
          <p:nvPr/>
        </p:nvSpPr>
        <p:spPr>
          <a:xfrm>
            <a:off x="5458883" y="2506960"/>
            <a:ext cx="1235167" cy="1696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hlinkClick r:id="rId17" action="ppaction://hlinksldjump"/>
            <a:extLst>
              <a:ext uri="{FF2B5EF4-FFF2-40B4-BE49-F238E27FC236}">
                <a16:creationId xmlns:a16="http://schemas.microsoft.com/office/drawing/2014/main" id="{44C05D33-48D6-484F-8F95-9E5173C61751}"/>
              </a:ext>
            </a:extLst>
          </p:cNvPr>
          <p:cNvSpPr/>
          <p:nvPr/>
        </p:nvSpPr>
        <p:spPr>
          <a:xfrm>
            <a:off x="0" y="20001"/>
            <a:ext cx="3211095" cy="810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hlinkClick r:id="rId17" action="ppaction://hlinksldjump"/>
            <a:extLst>
              <a:ext uri="{FF2B5EF4-FFF2-40B4-BE49-F238E27FC236}">
                <a16:creationId xmlns:a16="http://schemas.microsoft.com/office/drawing/2014/main" id="{B10FE625-F1CF-41D8-9331-398CCB081860}"/>
              </a:ext>
            </a:extLst>
          </p:cNvPr>
          <p:cNvSpPr/>
          <p:nvPr/>
        </p:nvSpPr>
        <p:spPr>
          <a:xfrm>
            <a:off x="7858515" y="6046615"/>
            <a:ext cx="2300417" cy="810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hlinkClick r:id="rId17" action="ppaction://hlinksldjump"/>
            <a:extLst>
              <a:ext uri="{FF2B5EF4-FFF2-40B4-BE49-F238E27FC236}">
                <a16:creationId xmlns:a16="http://schemas.microsoft.com/office/drawing/2014/main" id="{71938118-5DAB-4FD8-9CA5-A69FCDE1F8AB}"/>
              </a:ext>
            </a:extLst>
          </p:cNvPr>
          <p:cNvSpPr/>
          <p:nvPr/>
        </p:nvSpPr>
        <p:spPr>
          <a:xfrm>
            <a:off x="8352515" y="4968244"/>
            <a:ext cx="2300417" cy="175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hlinkClick r:id="rId17" action="ppaction://hlinksldjump"/>
            <a:extLst>
              <a:ext uri="{FF2B5EF4-FFF2-40B4-BE49-F238E27FC236}">
                <a16:creationId xmlns:a16="http://schemas.microsoft.com/office/drawing/2014/main" id="{79109302-2B4F-4C6A-90A7-D7FD0E8561CB}"/>
              </a:ext>
            </a:extLst>
          </p:cNvPr>
          <p:cNvSpPr/>
          <p:nvPr/>
        </p:nvSpPr>
        <p:spPr>
          <a:xfrm>
            <a:off x="8597614" y="3708513"/>
            <a:ext cx="2300417" cy="175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hlinkClick r:id="rId17" action="ppaction://hlinksldjump"/>
            <a:extLst>
              <a:ext uri="{FF2B5EF4-FFF2-40B4-BE49-F238E27FC236}">
                <a16:creationId xmlns:a16="http://schemas.microsoft.com/office/drawing/2014/main" id="{DD50ABA2-EB7F-493D-A6DD-B88FE5F1F653}"/>
              </a:ext>
            </a:extLst>
          </p:cNvPr>
          <p:cNvSpPr/>
          <p:nvPr/>
        </p:nvSpPr>
        <p:spPr>
          <a:xfrm>
            <a:off x="3182628" y="2917804"/>
            <a:ext cx="1329648" cy="1406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hlinkClick r:id="rId17" action="ppaction://hlinksldjump"/>
            <a:extLst>
              <a:ext uri="{FF2B5EF4-FFF2-40B4-BE49-F238E27FC236}">
                <a16:creationId xmlns:a16="http://schemas.microsoft.com/office/drawing/2014/main" id="{3EA9E205-8692-4D49-8DF0-695B48535767}"/>
              </a:ext>
            </a:extLst>
          </p:cNvPr>
          <p:cNvSpPr/>
          <p:nvPr/>
        </p:nvSpPr>
        <p:spPr>
          <a:xfrm>
            <a:off x="4119324" y="2910730"/>
            <a:ext cx="2300417" cy="1110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hlinkClick r:id="rId17" action="ppaction://hlinksldjump"/>
            <a:extLst>
              <a:ext uri="{FF2B5EF4-FFF2-40B4-BE49-F238E27FC236}">
                <a16:creationId xmlns:a16="http://schemas.microsoft.com/office/drawing/2014/main" id="{083C2BD5-FD0D-4ADE-91B6-790A0D91E49B}"/>
              </a:ext>
            </a:extLst>
          </p:cNvPr>
          <p:cNvSpPr/>
          <p:nvPr/>
        </p:nvSpPr>
        <p:spPr>
          <a:xfrm>
            <a:off x="9894631" y="9673"/>
            <a:ext cx="2300417" cy="603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941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hlinkClick r:id="rId5" action="ppaction://hlinksldjump"/>
            <a:extLst>
              <a:ext uri="{FF2B5EF4-FFF2-40B4-BE49-F238E27FC236}">
                <a16:creationId xmlns:a16="http://schemas.microsoft.com/office/drawing/2014/main" id="{565B3219-4DE3-442C-9D42-53FF754E5903}"/>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4" name="Rechteck: abgerundete Ecken 13">
            <a:extLst>
              <a:ext uri="{FF2B5EF4-FFF2-40B4-BE49-F238E27FC236}">
                <a16:creationId xmlns:a16="http://schemas.microsoft.com/office/drawing/2014/main" id="{1E43445E-B585-416B-BDA7-4C9F6D0F69C1}"/>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kannst du dir mein Schönschreibheft anschauen und dich darüber informieren. </a:t>
            </a:r>
          </a:p>
        </p:txBody>
      </p:sp>
      <p:sp>
        <p:nvSpPr>
          <p:cNvPr id="15" name="Rechteck: abgerundete Ecken 14">
            <a:hlinkClick r:id="rId6" action="ppaction://hlinksldjump"/>
            <a:extLst>
              <a:ext uri="{FF2B5EF4-FFF2-40B4-BE49-F238E27FC236}">
                <a16:creationId xmlns:a16="http://schemas.microsoft.com/office/drawing/2014/main" id="{DDFDAE39-F322-422B-8063-474852DD0059}"/>
              </a:ext>
            </a:extLst>
          </p:cNvPr>
          <p:cNvSpPr/>
          <p:nvPr/>
        </p:nvSpPr>
        <p:spPr>
          <a:xfrm>
            <a:off x="1277362" y="1926829"/>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6" name="Rechteck: abgerundete Ecken 15">
            <a:hlinkClick r:id="rId7" action="ppaction://hlinksldjump"/>
            <a:extLst>
              <a:ext uri="{FF2B5EF4-FFF2-40B4-BE49-F238E27FC236}">
                <a16:creationId xmlns:a16="http://schemas.microsoft.com/office/drawing/2014/main" id="{DA2C7FD4-E927-45A5-A2CD-AFEE6A943334}"/>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9" name="Grafik 18" descr="Lupe">
            <a:extLst>
              <a:ext uri="{FF2B5EF4-FFF2-40B4-BE49-F238E27FC236}">
                <a16:creationId xmlns:a16="http://schemas.microsoft.com/office/drawing/2014/main" id="{E38B6D06-D499-44DB-AD7A-FFF1B96A1FC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20" name="Grafik 19" descr="Kamera">
            <a:extLst>
              <a:ext uri="{FF2B5EF4-FFF2-40B4-BE49-F238E27FC236}">
                <a16:creationId xmlns:a16="http://schemas.microsoft.com/office/drawing/2014/main" id="{DEAE134C-AA8A-4FD8-8BE6-44C641591B9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21" name="Grafik 20" descr="Informationen">
            <a:extLst>
              <a:ext uri="{FF2B5EF4-FFF2-40B4-BE49-F238E27FC236}">
                <a16:creationId xmlns:a16="http://schemas.microsoft.com/office/drawing/2014/main" id="{825AE820-F058-4193-BB8A-0DA5BF69EEC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13" name="Grafik 12">
            <a:extLst>
              <a:ext uri="{FF2B5EF4-FFF2-40B4-BE49-F238E27FC236}">
                <a16:creationId xmlns:a16="http://schemas.microsoft.com/office/drawing/2014/main" id="{5AF1F344-3536-4573-8C57-B9984A24748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197326" y="3402384"/>
            <a:ext cx="2965881" cy="2224411"/>
          </a:xfrm>
          <a:prstGeom prst="rect">
            <a:avLst/>
          </a:prstGeom>
        </p:spPr>
      </p:pic>
    </p:spTree>
    <p:extLst>
      <p:ext uri="{BB962C8B-B14F-4D97-AF65-F5344CB8AC3E}">
        <p14:creationId xmlns:p14="http://schemas.microsoft.com/office/powerpoint/2010/main" val="422152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Das Schönschreibheft ist ein normales gebundenes Heft mit einfachem Papier.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Es wird in der Volksschule von der ersten bis zur sechsten Klasse verwendet. Wenn wir also in die siebte Klasse kommen, brauchen wir kein Schönschreibheft mehr.</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Wenn wir in das Schönschreibheft schreiben, müssen wir ganz sorgfältig jeden einzelnen Buchstaben üben. Unser Lehrer achtet ganz genau darauf, ob wir richtig schön lesbar und ohne Rechtschreibfehler schreiben!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Falls wir einen Fehler machen, bekommen wir sogar Strafaufgaben. Dann müssen wir zum Beispiel einen einzigen Satz 20 mal aufschreiben.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Deswegen geben wir uns immer besonders viel Mühe…</a:t>
            </a:r>
          </a:p>
        </p:txBody>
      </p:sp>
      <p:pic>
        <p:nvPicPr>
          <p:cNvPr id="15" name="Grafik 14" descr="Informationen">
            <a:extLst>
              <a:ext uri="{FF2B5EF4-FFF2-40B4-BE49-F238E27FC236}">
                <a16:creationId xmlns:a16="http://schemas.microsoft.com/office/drawing/2014/main" id="{C0F90B08-B77A-4140-8991-23EBF59B689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4" name="Interaktive Schaltfläche: Nächste(r) oder Weiter 13">
            <a:hlinkClick r:id="" action="ppaction://hlinkshowjump?jump=nextslide" highlightClick="1"/>
            <a:extLst>
              <a:ext uri="{FF2B5EF4-FFF2-40B4-BE49-F238E27FC236}">
                <a16:creationId xmlns:a16="http://schemas.microsoft.com/office/drawing/2014/main" id="{E59AAC95-2673-4A57-9D17-B62391FB99CA}"/>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
        <p:nvSpPr>
          <p:cNvPr id="20" name="Interaktive Schaltfläche: Nächste(r) oder Weiter 19">
            <a:hlinkClick r:id="" action="ppaction://hlinkshowjump?jump=nextslide" highlightClick="1"/>
            <a:extLst>
              <a:ext uri="{FF2B5EF4-FFF2-40B4-BE49-F238E27FC236}">
                <a16:creationId xmlns:a16="http://schemas.microsoft.com/office/drawing/2014/main" id="{3118D222-ECA3-4F02-A9E4-7D667A57D9DC}"/>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Tree>
    <p:extLst>
      <p:ext uri="{BB962C8B-B14F-4D97-AF65-F5344CB8AC3E}">
        <p14:creationId xmlns:p14="http://schemas.microsoft.com/office/powerpoint/2010/main" val="81042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Das Fach Schönschreiben kennst du sicherlich nicht mehr. Das gab es ungefähr bis 1960. Deine Uroma hat also vielleicht noch in ein Schönschreibheft schreiben müssen.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Mittlerweile musst du zwar in der ersten Klasse auch jeden Buchstaben mehrfach schreiben. Allerdings ist es den meisten Lehrerinnen und Lehrern nicht mehr ganz so wichtig, wie ordentlich du schreibst.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Überlege dir, wie sehr du auf eine schöne und lesbare Schrift achtest.  Hat deine Lehrerin oder dein Lehrer in der 1. Klasse darauf geachtet?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p:txBody>
      </p:sp>
      <p:pic>
        <p:nvPicPr>
          <p:cNvPr id="15" name="Grafik 14" descr="Informationen">
            <a:extLst>
              <a:ext uri="{FF2B5EF4-FFF2-40B4-BE49-F238E27FC236}">
                <a16:creationId xmlns:a16="http://schemas.microsoft.com/office/drawing/2014/main" id="{C0F90B08-B77A-4140-8991-23EBF59B689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pic>
        <p:nvPicPr>
          <p:cNvPr id="16" name="Grafik 15" descr="Lupe">
            <a:extLst>
              <a:ext uri="{FF2B5EF4-FFF2-40B4-BE49-F238E27FC236}">
                <a16:creationId xmlns:a16="http://schemas.microsoft.com/office/drawing/2014/main" id="{40446488-DFDB-48F4-8FD1-15342B036EE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756858" y="4938022"/>
            <a:ext cx="365278" cy="365278"/>
          </a:xfrm>
          <a:prstGeom prst="rect">
            <a:avLst/>
          </a:prstGeom>
        </p:spPr>
      </p:pic>
      <p:sp>
        <p:nvSpPr>
          <p:cNvPr id="17" name="Rechteck: abgerundete Ecken 16">
            <a:hlinkClick r:id="rId10" action="ppaction://hlinksldjump"/>
            <a:extLst>
              <a:ext uri="{FF2B5EF4-FFF2-40B4-BE49-F238E27FC236}">
                <a16:creationId xmlns:a16="http://schemas.microsoft.com/office/drawing/2014/main" id="{55049FDE-E0A1-4724-BDDA-170289696611}"/>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8" name="Grafik 17" descr="Lupe">
            <a:extLst>
              <a:ext uri="{FF2B5EF4-FFF2-40B4-BE49-F238E27FC236}">
                <a16:creationId xmlns:a16="http://schemas.microsoft.com/office/drawing/2014/main" id="{AB8FEAE9-1261-41D1-BA4B-98239B55A86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640604" y="2385305"/>
            <a:ext cx="914400" cy="914400"/>
          </a:xfrm>
          <a:prstGeom prst="rect">
            <a:avLst/>
          </a:prstGeom>
        </p:spPr>
      </p:pic>
      <p:sp>
        <p:nvSpPr>
          <p:cNvPr id="21" name="Interaktive Schaltfläche: Nächste(r) oder Weiter 20">
            <a:hlinkClick r:id="" action="ppaction://hlinkshowjump?jump=previousslide" highlightClick="1"/>
            <a:extLst>
              <a:ext uri="{FF2B5EF4-FFF2-40B4-BE49-F238E27FC236}">
                <a16:creationId xmlns:a16="http://schemas.microsoft.com/office/drawing/2014/main" id="{77A7C2AF-AF2F-4702-85E3-57C3D1C0C466}"/>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a:t>
            </a:r>
          </a:p>
        </p:txBody>
      </p:sp>
      <p:pic>
        <p:nvPicPr>
          <p:cNvPr id="5" name="Grafik 4">
            <a:extLst>
              <a:ext uri="{FF2B5EF4-FFF2-40B4-BE49-F238E27FC236}">
                <a16:creationId xmlns:a16="http://schemas.microsoft.com/office/drawing/2014/main" id="{055AA8A9-16C3-479C-8A80-4121A9A48E64}"/>
              </a:ext>
            </a:extLst>
          </p:cNvPr>
          <p:cNvPicPr>
            <a:picLocks noChangeAspect="1"/>
          </p:cNvPicPr>
          <p:nvPr/>
        </p:nvPicPr>
        <p:blipFill>
          <a:blip r:embed="rId12"/>
          <a:stretch>
            <a:fillRect/>
          </a:stretch>
        </p:blipFill>
        <p:spPr>
          <a:xfrm flipH="1">
            <a:off x="7837194" y="4182101"/>
            <a:ext cx="2303093" cy="2303093"/>
          </a:xfrm>
          <a:prstGeom prst="rect">
            <a:avLst/>
          </a:prstGeom>
        </p:spPr>
      </p:pic>
    </p:spTree>
    <p:extLst>
      <p:ext uri="{BB962C8B-B14F-4D97-AF65-F5344CB8AC3E}">
        <p14:creationId xmlns:p14="http://schemas.microsoft.com/office/powerpoint/2010/main" val="86336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85E3B812-2512-4295-A0BC-05B3EF8766DC}"/>
              </a:ext>
            </a:extLst>
          </p:cNvPr>
          <p:cNvSpPr/>
          <p:nvPr/>
        </p:nvSpPr>
        <p:spPr>
          <a:xfrm>
            <a:off x="2008509" y="483436"/>
            <a:ext cx="8174981" cy="1287306"/>
          </a:xfrm>
          <a:prstGeom prst="roundRect">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Grundschrift" panose="00000500000000000000" pitchFamily="2" charset="0"/>
              </a:rPr>
              <a:t>So geht´s:</a:t>
            </a:r>
          </a:p>
        </p:txBody>
      </p:sp>
      <p:sp>
        <p:nvSpPr>
          <p:cNvPr id="13" name="Rechteck: abgerundete Ecken 12">
            <a:extLst>
              <a:ext uri="{FF2B5EF4-FFF2-40B4-BE49-F238E27FC236}">
                <a16:creationId xmlns:a16="http://schemas.microsoft.com/office/drawing/2014/main" id="{A0F92CD0-2507-4668-8A41-6943E6EC6BC8}"/>
              </a:ext>
            </a:extLst>
          </p:cNvPr>
          <p:cNvSpPr/>
          <p:nvPr/>
        </p:nvSpPr>
        <p:spPr>
          <a:xfrm>
            <a:off x="1844721" y="1872697"/>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Bef>
                <a:spcPts val="600"/>
              </a:spcBef>
              <a:spcAft>
                <a:spcPts val="1200"/>
              </a:spcAft>
              <a:buAutoNum type="arabicPeriod"/>
            </a:pPr>
            <a:r>
              <a:rPr lang="de-DE" dirty="0">
                <a:solidFill>
                  <a:schemeClr val="tx1"/>
                </a:solidFill>
                <a:latin typeface="Grundschrift" panose="00000500000000000000" pitchFamily="2" charset="0"/>
              </a:rPr>
              <a:t>Du findest immer wieder Felder zum anklicken.</a:t>
            </a:r>
          </a:p>
          <a:p>
            <a:pPr lvl="1">
              <a:spcBef>
                <a:spcPts val="600"/>
              </a:spcBef>
              <a:spcAft>
                <a:spcPts val="1200"/>
              </a:spcAft>
            </a:pPr>
            <a:r>
              <a:rPr lang="de-DE" b="1" dirty="0">
                <a:solidFill>
                  <a:schemeClr val="tx1"/>
                </a:solidFill>
                <a:latin typeface="Grundschrift" panose="00000500000000000000" pitchFamily="2" charset="0"/>
              </a:rPr>
              <a:t>WICHTIG: Drücke nie die Leertaste, sondern immer mit der Maus!</a:t>
            </a:r>
          </a:p>
          <a:p>
            <a:pPr marL="342900" indent="-342900">
              <a:spcBef>
                <a:spcPts val="600"/>
              </a:spcBef>
              <a:spcAft>
                <a:spcPts val="600"/>
              </a:spcAft>
              <a:buAutoNum type="arabicPeriod"/>
            </a:pPr>
            <a:r>
              <a:rPr lang="de-DE" dirty="0">
                <a:solidFill>
                  <a:schemeClr val="tx1"/>
                </a:solidFill>
                <a:latin typeface="Grundschrift" panose="00000500000000000000" pitchFamily="2" charset="0"/>
              </a:rPr>
              <a:t>Folgende Symbole können dir begegnen:</a:t>
            </a:r>
          </a:p>
          <a:p>
            <a:pPr lvl="1">
              <a:spcBef>
                <a:spcPts val="600"/>
              </a:spcBef>
              <a:spcAft>
                <a:spcPts val="1200"/>
              </a:spcAft>
            </a:pPr>
            <a:r>
              <a:rPr lang="de-DE" dirty="0">
                <a:solidFill>
                  <a:schemeClr val="tx1"/>
                </a:solidFill>
                <a:latin typeface="Grundschrift" panose="00000500000000000000" pitchFamily="2" charset="0"/>
              </a:rPr>
              <a:t>		Wenn du dieses Symbol siehst, hat das Feld mehrere Seiten. 			Du wechselst also von Seite zu Seite.</a:t>
            </a:r>
          </a:p>
          <a:p>
            <a:pPr lvl="1">
              <a:spcBef>
                <a:spcPts val="600"/>
              </a:spcBef>
              <a:spcAft>
                <a:spcPts val="1200"/>
              </a:spcAft>
            </a:pPr>
            <a:r>
              <a:rPr lang="de-DE" dirty="0">
                <a:solidFill>
                  <a:schemeClr val="tx1"/>
                </a:solidFill>
                <a:latin typeface="Grundschrift" panose="00000500000000000000" pitchFamily="2" charset="0"/>
              </a:rPr>
              <a:t>		Das Symbol kennst du schon. Du kommst damit auf das 				nächste Feld.</a:t>
            </a:r>
          </a:p>
          <a:p>
            <a:pPr lvl="1">
              <a:spcBef>
                <a:spcPts val="600"/>
              </a:spcBef>
              <a:spcAft>
                <a:spcPts val="1200"/>
              </a:spcAft>
            </a:pPr>
            <a:r>
              <a:rPr lang="de-DE" dirty="0">
                <a:solidFill>
                  <a:schemeClr val="tx1"/>
                </a:solidFill>
                <a:latin typeface="Grundschrift" panose="00000500000000000000" pitchFamily="2" charset="0"/>
              </a:rPr>
              <a:t>		Bei diesem Symbol kommst du zurück auf die        				Übersichtsseite der einzelnen Gegenstände.</a:t>
            </a:r>
          </a:p>
          <a:p>
            <a:pPr marL="342900" indent="-342900">
              <a:spcBef>
                <a:spcPts val="600"/>
              </a:spcBef>
              <a:spcAft>
                <a:spcPts val="1200"/>
              </a:spcAft>
              <a:buAutoNum type="arabicPeriod"/>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sp>
        <p:nvSpPr>
          <p:cNvPr id="8" name="Interaktive Schaltfläche: Nächste(r) oder Weiter 7">
            <a:hlinkClick r:id="" action="ppaction://hlinkshowjump?jump=nextslide" highlightClick="1"/>
            <a:extLst>
              <a:ext uri="{FF2B5EF4-FFF2-40B4-BE49-F238E27FC236}">
                <a16:creationId xmlns:a16="http://schemas.microsoft.com/office/drawing/2014/main" id="{CC0560A4-E5D1-47E8-9B85-4F7D387AC331}"/>
              </a:ext>
            </a:extLst>
          </p:cNvPr>
          <p:cNvSpPr/>
          <p:nvPr/>
        </p:nvSpPr>
        <p:spPr>
          <a:xfrm>
            <a:off x="9214020" y="5455318"/>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 </a:t>
            </a:r>
          </a:p>
        </p:txBody>
      </p:sp>
      <p:pic>
        <p:nvPicPr>
          <p:cNvPr id="3" name="Grafik 2">
            <a:extLst>
              <a:ext uri="{FF2B5EF4-FFF2-40B4-BE49-F238E27FC236}">
                <a16:creationId xmlns:a16="http://schemas.microsoft.com/office/drawing/2014/main" id="{642CAB0B-1AA8-45EB-99F0-E7E010EB6923}"/>
              </a:ext>
            </a:extLst>
          </p:cNvPr>
          <p:cNvPicPr>
            <a:picLocks noChangeAspect="1"/>
          </p:cNvPicPr>
          <p:nvPr/>
        </p:nvPicPr>
        <p:blipFill>
          <a:blip r:embed="rId2"/>
          <a:stretch>
            <a:fillRect/>
          </a:stretch>
        </p:blipFill>
        <p:spPr>
          <a:xfrm>
            <a:off x="2492250" y="3583199"/>
            <a:ext cx="721160" cy="518185"/>
          </a:xfrm>
          <a:prstGeom prst="rect">
            <a:avLst/>
          </a:prstGeom>
        </p:spPr>
      </p:pic>
      <p:pic>
        <p:nvPicPr>
          <p:cNvPr id="10" name="Grafik 9">
            <a:extLst>
              <a:ext uri="{FF2B5EF4-FFF2-40B4-BE49-F238E27FC236}">
                <a16:creationId xmlns:a16="http://schemas.microsoft.com/office/drawing/2014/main" id="{270DA101-C531-4364-AE26-A75559FC2E5B}"/>
              </a:ext>
            </a:extLst>
          </p:cNvPr>
          <p:cNvPicPr>
            <a:picLocks noChangeAspect="1"/>
          </p:cNvPicPr>
          <p:nvPr/>
        </p:nvPicPr>
        <p:blipFill rotWithShape="1">
          <a:blip r:embed="rId3"/>
          <a:srcRect t="3920"/>
          <a:stretch/>
        </p:blipFill>
        <p:spPr>
          <a:xfrm>
            <a:off x="2407101" y="5112232"/>
            <a:ext cx="891458" cy="534943"/>
          </a:xfrm>
          <a:prstGeom prst="rect">
            <a:avLst/>
          </a:prstGeom>
        </p:spPr>
      </p:pic>
      <p:pic>
        <p:nvPicPr>
          <p:cNvPr id="12" name="Grafik 11">
            <a:extLst>
              <a:ext uri="{FF2B5EF4-FFF2-40B4-BE49-F238E27FC236}">
                <a16:creationId xmlns:a16="http://schemas.microsoft.com/office/drawing/2014/main" id="{F81A0644-D755-4154-82BB-F67FBA7709C1}"/>
              </a:ext>
            </a:extLst>
          </p:cNvPr>
          <p:cNvPicPr>
            <a:picLocks noChangeAspect="1"/>
          </p:cNvPicPr>
          <p:nvPr/>
        </p:nvPicPr>
        <p:blipFill>
          <a:blip r:embed="rId4"/>
          <a:stretch>
            <a:fillRect/>
          </a:stretch>
        </p:blipFill>
        <p:spPr>
          <a:xfrm>
            <a:off x="2407101" y="4406139"/>
            <a:ext cx="891458" cy="395183"/>
          </a:xfrm>
          <a:prstGeom prst="rect">
            <a:avLst/>
          </a:prstGeom>
        </p:spPr>
      </p:pic>
    </p:spTree>
    <p:extLst>
      <p:ext uri="{BB962C8B-B14F-4D97-AF65-F5344CB8AC3E}">
        <p14:creationId xmlns:p14="http://schemas.microsoft.com/office/powerpoint/2010/main" val="1494916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47A8E151-9C6E-45BA-96D9-B9D3A10C0E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0628" y="2565011"/>
            <a:ext cx="3129333" cy="3804707"/>
          </a:xfrm>
          <a:prstGeom prst="rect">
            <a:avLst/>
          </a:prstGeom>
        </p:spPr>
      </p:pic>
      <p:sp>
        <p:nvSpPr>
          <p:cNvPr id="13" name="Interaktive Schaltfläche: Nächste(r) oder Weiter 12">
            <a:hlinkClick r:id="" action="ppaction://hlinkshowjump?jump=nextslide" highlightClick="1"/>
            <a:extLst>
              <a:ext uri="{FF2B5EF4-FFF2-40B4-BE49-F238E27FC236}">
                <a16:creationId xmlns:a16="http://schemas.microsoft.com/office/drawing/2014/main" id="{6F5A693A-6E46-4B76-9A28-28C59111DC9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2/6 </a:t>
            </a:r>
          </a:p>
        </p:txBody>
      </p:sp>
    </p:spTree>
    <p:extLst>
      <p:ext uri="{BB962C8B-B14F-4D97-AF65-F5344CB8AC3E}">
        <p14:creationId xmlns:p14="http://schemas.microsoft.com/office/powerpoint/2010/main" val="347815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AFB10C9E-FD3A-4BEB-A0F2-2C3529D986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9949" y="2452364"/>
            <a:ext cx="3288643" cy="3917354"/>
          </a:xfrm>
          <a:prstGeom prst="rect">
            <a:avLst/>
          </a:prstGeom>
        </p:spPr>
      </p:pic>
      <p:sp>
        <p:nvSpPr>
          <p:cNvPr id="11" name="Interaktive Schaltfläche: Nächste(r) oder Weiter 10">
            <a:hlinkClick r:id="" action="ppaction://hlinkshowjump?jump=previousslide" highlightClick="1"/>
            <a:extLst>
              <a:ext uri="{FF2B5EF4-FFF2-40B4-BE49-F238E27FC236}">
                <a16:creationId xmlns:a16="http://schemas.microsoft.com/office/drawing/2014/main" id="{F6333F31-50CC-4467-BA6B-CB45C3940E21}"/>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1/6</a:t>
            </a:r>
          </a:p>
        </p:txBody>
      </p:sp>
      <p:sp>
        <p:nvSpPr>
          <p:cNvPr id="13" name="Interaktive Schaltfläche: Nächste(r) oder Weiter 12">
            <a:hlinkClick r:id="" action="ppaction://hlinkshowjump?jump=nextslide" highlightClick="1"/>
            <a:extLst>
              <a:ext uri="{FF2B5EF4-FFF2-40B4-BE49-F238E27FC236}">
                <a16:creationId xmlns:a16="http://schemas.microsoft.com/office/drawing/2014/main" id="{24F2C6D5-2C98-4AEB-ADC6-40576CF46DF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3/6 </a:t>
            </a:r>
          </a:p>
        </p:txBody>
      </p:sp>
    </p:spTree>
    <p:extLst>
      <p:ext uri="{BB962C8B-B14F-4D97-AF65-F5344CB8AC3E}">
        <p14:creationId xmlns:p14="http://schemas.microsoft.com/office/powerpoint/2010/main" val="1543473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previousslide" highlightClick="1"/>
            <a:extLst>
              <a:ext uri="{FF2B5EF4-FFF2-40B4-BE49-F238E27FC236}">
                <a16:creationId xmlns:a16="http://schemas.microsoft.com/office/drawing/2014/main" id="{F6333F31-50CC-4467-BA6B-CB45C3940E21}"/>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2/6</a:t>
            </a:r>
          </a:p>
        </p:txBody>
      </p:sp>
      <p:sp>
        <p:nvSpPr>
          <p:cNvPr id="13" name="Interaktive Schaltfläche: Nächste(r) oder Weiter 12">
            <a:hlinkClick r:id="" action="ppaction://hlinkshowjump?jump=nextslide" highlightClick="1"/>
            <a:extLst>
              <a:ext uri="{FF2B5EF4-FFF2-40B4-BE49-F238E27FC236}">
                <a16:creationId xmlns:a16="http://schemas.microsoft.com/office/drawing/2014/main" id="{24F2C6D5-2C98-4AEB-ADC6-40576CF46DF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4/6</a:t>
            </a:r>
          </a:p>
        </p:txBody>
      </p:sp>
      <p:pic>
        <p:nvPicPr>
          <p:cNvPr id="7" name="Grafik 6">
            <a:extLst>
              <a:ext uri="{FF2B5EF4-FFF2-40B4-BE49-F238E27FC236}">
                <a16:creationId xmlns:a16="http://schemas.microsoft.com/office/drawing/2014/main" id="{5C395DE6-5BE9-4662-BE3C-43A605A6FE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42497" y="2552402"/>
            <a:ext cx="4863548" cy="3647661"/>
          </a:xfrm>
          <a:prstGeom prst="rect">
            <a:avLst/>
          </a:prstGeom>
        </p:spPr>
      </p:pic>
    </p:spTree>
    <p:extLst>
      <p:ext uri="{BB962C8B-B14F-4D97-AF65-F5344CB8AC3E}">
        <p14:creationId xmlns:p14="http://schemas.microsoft.com/office/powerpoint/2010/main" val="202861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previousslide" highlightClick="1"/>
            <a:extLst>
              <a:ext uri="{FF2B5EF4-FFF2-40B4-BE49-F238E27FC236}">
                <a16:creationId xmlns:a16="http://schemas.microsoft.com/office/drawing/2014/main" id="{F6333F31-50CC-4467-BA6B-CB45C3940E21}"/>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3/6</a:t>
            </a:r>
          </a:p>
        </p:txBody>
      </p:sp>
      <p:sp>
        <p:nvSpPr>
          <p:cNvPr id="13" name="Interaktive Schaltfläche: Nächste(r) oder Weiter 12">
            <a:hlinkClick r:id="" action="ppaction://hlinkshowjump?jump=nextslide" highlightClick="1"/>
            <a:extLst>
              <a:ext uri="{FF2B5EF4-FFF2-40B4-BE49-F238E27FC236}">
                <a16:creationId xmlns:a16="http://schemas.microsoft.com/office/drawing/2014/main" id="{24F2C6D5-2C98-4AEB-ADC6-40576CF46DF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5/6</a:t>
            </a:r>
          </a:p>
        </p:txBody>
      </p:sp>
      <p:pic>
        <p:nvPicPr>
          <p:cNvPr id="5" name="Grafik 4">
            <a:extLst>
              <a:ext uri="{FF2B5EF4-FFF2-40B4-BE49-F238E27FC236}">
                <a16:creationId xmlns:a16="http://schemas.microsoft.com/office/drawing/2014/main" id="{9554DC79-ADFF-4955-A26A-2F2BB01DFF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88271" y="2771063"/>
            <a:ext cx="4572000" cy="3429000"/>
          </a:xfrm>
          <a:prstGeom prst="rect">
            <a:avLst/>
          </a:prstGeom>
        </p:spPr>
      </p:pic>
    </p:spTree>
    <p:extLst>
      <p:ext uri="{BB962C8B-B14F-4D97-AF65-F5344CB8AC3E}">
        <p14:creationId xmlns:p14="http://schemas.microsoft.com/office/powerpoint/2010/main" val="3470210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previousslide" highlightClick="1"/>
            <a:extLst>
              <a:ext uri="{FF2B5EF4-FFF2-40B4-BE49-F238E27FC236}">
                <a16:creationId xmlns:a16="http://schemas.microsoft.com/office/drawing/2014/main" id="{F6333F31-50CC-4467-BA6B-CB45C3940E21}"/>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4/6</a:t>
            </a:r>
          </a:p>
        </p:txBody>
      </p:sp>
      <p:sp>
        <p:nvSpPr>
          <p:cNvPr id="13" name="Interaktive Schaltfläche: Nächste(r) oder Weiter 12">
            <a:hlinkClick r:id="" action="ppaction://hlinkshowjump?jump=nextslide" highlightClick="1"/>
            <a:extLst>
              <a:ext uri="{FF2B5EF4-FFF2-40B4-BE49-F238E27FC236}">
                <a16:creationId xmlns:a16="http://schemas.microsoft.com/office/drawing/2014/main" id="{24F2C6D5-2C98-4AEB-ADC6-40576CF46DF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6/6 </a:t>
            </a:r>
          </a:p>
        </p:txBody>
      </p:sp>
      <p:pic>
        <p:nvPicPr>
          <p:cNvPr id="6" name="Grafik 5">
            <a:extLst>
              <a:ext uri="{FF2B5EF4-FFF2-40B4-BE49-F238E27FC236}">
                <a16:creationId xmlns:a16="http://schemas.microsoft.com/office/drawing/2014/main" id="{08213AD8-EC23-42E3-8A14-E0D406D0CA7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95506" y="2631915"/>
            <a:ext cx="4757530" cy="3568148"/>
          </a:xfrm>
          <a:prstGeom prst="rect">
            <a:avLst/>
          </a:prstGeom>
        </p:spPr>
      </p:pic>
    </p:spTree>
    <p:extLst>
      <p:ext uri="{BB962C8B-B14F-4D97-AF65-F5344CB8AC3E}">
        <p14:creationId xmlns:p14="http://schemas.microsoft.com/office/powerpoint/2010/main" val="55560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0DF371F-DF5C-4765-9307-ED3ACDFDD47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6</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26" name="Grafik 25" descr="Kamera">
            <a:extLst>
              <a:ext uri="{FF2B5EF4-FFF2-40B4-BE49-F238E27FC236}">
                <a16:creationId xmlns:a16="http://schemas.microsoft.com/office/drawing/2014/main" id="{15903D85-7294-41C5-A095-D8002CF47B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previousslide" highlightClick="1"/>
            <a:extLst>
              <a:ext uri="{FF2B5EF4-FFF2-40B4-BE49-F238E27FC236}">
                <a16:creationId xmlns:a16="http://schemas.microsoft.com/office/drawing/2014/main" id="{F6333F31-50CC-4467-BA6B-CB45C3940E21}"/>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5/6</a:t>
            </a:r>
          </a:p>
        </p:txBody>
      </p:sp>
      <p:pic>
        <p:nvPicPr>
          <p:cNvPr id="5" name="Grafik 4">
            <a:extLst>
              <a:ext uri="{FF2B5EF4-FFF2-40B4-BE49-F238E27FC236}">
                <a16:creationId xmlns:a16="http://schemas.microsoft.com/office/drawing/2014/main" id="{55E4589E-7957-41A6-B7E9-4EFA55F17CA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52922" y="2613302"/>
            <a:ext cx="4782348" cy="3586761"/>
          </a:xfrm>
          <a:prstGeom prst="rect">
            <a:avLst/>
          </a:prstGeom>
        </p:spPr>
      </p:pic>
    </p:spTree>
    <p:extLst>
      <p:ext uri="{BB962C8B-B14F-4D97-AF65-F5344CB8AC3E}">
        <p14:creationId xmlns:p14="http://schemas.microsoft.com/office/powerpoint/2010/main" val="7767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Schönschreibheft-Forscherauftrag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de-DE" dirty="0">
                <a:solidFill>
                  <a:schemeClr val="tx1"/>
                </a:solidFill>
                <a:latin typeface="Grundschrift" panose="00000500000000000000" pitchFamily="2" charset="0"/>
              </a:rPr>
              <a:t>Puh! Da mussten die Kinder aber sehr arg darauf achten, dass alles ordentlich geschrieben ist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Hole dir dein Deutschheft.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Schlage eine Seite deiner Wahl auf, auf der deine Lehrerin oder dein Lehrer deine Schrift/deinen Text korrigiert hat.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Betrachte dann das Foto auf dem du das Schönschreibheft von Hans siehst.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Vergleiche die beiden Hefte. Was ist gleich? Was ist unterschiedlich? Wird deine Schrift auch so genau verbessert?</a:t>
            </a:r>
          </a:p>
        </p:txBody>
      </p:sp>
      <p:pic>
        <p:nvPicPr>
          <p:cNvPr id="7" name="Grafik 6" descr="Lupe">
            <a:extLst>
              <a:ext uri="{FF2B5EF4-FFF2-40B4-BE49-F238E27FC236}">
                <a16:creationId xmlns:a16="http://schemas.microsoft.com/office/drawing/2014/main" id="{DF24E332-0206-4947-A359-277CD7CB5FE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descr="Ein Bild, das Text, Vektorgrafiken, Puppe enthält.&#10;&#10;Automatisch generierte Beschreibung">
            <a:extLst>
              <a:ext uri="{FF2B5EF4-FFF2-40B4-BE49-F238E27FC236}">
                <a16:creationId xmlns:a16="http://schemas.microsoft.com/office/drawing/2014/main" id="{33A0E716-5DF7-4173-AF17-8A79FD2F1E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75551" y="2018012"/>
            <a:ext cx="1264735" cy="1264735"/>
          </a:xfrm>
          <a:prstGeom prst="rect">
            <a:avLst/>
          </a:prstGeom>
        </p:spPr>
      </p:pic>
    </p:spTree>
    <p:extLst>
      <p:ext uri="{BB962C8B-B14F-4D97-AF65-F5344CB8AC3E}">
        <p14:creationId xmlns:p14="http://schemas.microsoft.com/office/powerpoint/2010/main" val="248681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2" name="Rechteck: abgerundete Ecken 11">
            <a:hlinkClick r:id="rId5" action="ppaction://hlinksldjump"/>
            <a:extLst>
              <a:ext uri="{FF2B5EF4-FFF2-40B4-BE49-F238E27FC236}">
                <a16:creationId xmlns:a16="http://schemas.microsoft.com/office/drawing/2014/main" id="{EDABC56C-BB8F-4D65-BBBA-4F5A4CC90595}"/>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7" name="Rechteck: abgerundete Ecken 16">
            <a:extLst>
              <a:ext uri="{FF2B5EF4-FFF2-40B4-BE49-F238E27FC236}">
                <a16:creationId xmlns:a16="http://schemas.microsoft.com/office/drawing/2014/main" id="{596146B7-D0C1-41F5-BC45-18A6465C3876}"/>
              </a:ext>
            </a:extLst>
          </p:cNvPr>
          <p:cNvSpPr/>
          <p:nvPr/>
        </p:nvSpPr>
        <p:spPr>
          <a:xfrm>
            <a:off x="3656978" y="1926829"/>
            <a:ext cx="6046579" cy="455398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kannst du dir die Schiefertafel genauer ansehen und herausfinden, wie wir in der Schule lernen und schreiben.</a:t>
            </a:r>
          </a:p>
          <a:p>
            <a:pPr algn="ctr"/>
            <a:endParaRPr lang="de-DE" dirty="0">
              <a:solidFill>
                <a:schemeClr val="tx1"/>
              </a:solidFill>
              <a:latin typeface="Grundschrift" panose="00000500000000000000" pitchFamily="2" charset="0"/>
            </a:endParaRPr>
          </a:p>
        </p:txBody>
      </p:sp>
      <p:sp>
        <p:nvSpPr>
          <p:cNvPr id="18" name="Rechteck: abgerundete Ecken 17">
            <a:hlinkClick r:id="rId6" action="ppaction://hlinksldjump"/>
            <a:extLst>
              <a:ext uri="{FF2B5EF4-FFF2-40B4-BE49-F238E27FC236}">
                <a16:creationId xmlns:a16="http://schemas.microsoft.com/office/drawing/2014/main" id="{C76E61CF-C5A9-49C4-A3A2-ACC7366C0D43}"/>
              </a:ext>
            </a:extLst>
          </p:cNvPr>
          <p:cNvSpPr/>
          <p:nvPr/>
        </p:nvSpPr>
        <p:spPr>
          <a:xfrm>
            <a:off x="1277362" y="1926829"/>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0" name="Rechteck: abgerundete Ecken 9">
            <a:hlinkClick r:id="rId7" action="ppaction://hlinksldjump"/>
            <a:extLst>
              <a:ext uri="{FF2B5EF4-FFF2-40B4-BE49-F238E27FC236}">
                <a16:creationId xmlns:a16="http://schemas.microsoft.com/office/drawing/2014/main" id="{66815497-FE04-48E4-A882-155381D1312E}"/>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5" name="Grafik 4" descr="Lupe">
            <a:extLst>
              <a:ext uri="{FF2B5EF4-FFF2-40B4-BE49-F238E27FC236}">
                <a16:creationId xmlns:a16="http://schemas.microsoft.com/office/drawing/2014/main" id="{04DB988E-533D-4A11-B6C3-6DFEAD5E77E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7" name="Grafik 6" descr="Kamera">
            <a:extLst>
              <a:ext uri="{FF2B5EF4-FFF2-40B4-BE49-F238E27FC236}">
                <a16:creationId xmlns:a16="http://schemas.microsoft.com/office/drawing/2014/main" id="{8277A05C-733B-4724-A182-35A2688AA00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19" name="Grafik 18" descr="Informationen">
            <a:extLst>
              <a:ext uri="{FF2B5EF4-FFF2-40B4-BE49-F238E27FC236}">
                <a16:creationId xmlns:a16="http://schemas.microsoft.com/office/drawing/2014/main" id="{27AF7685-6177-4501-AD0D-E71B8E0BAD6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13" name="Grafik 12">
            <a:extLst>
              <a:ext uri="{FF2B5EF4-FFF2-40B4-BE49-F238E27FC236}">
                <a16:creationId xmlns:a16="http://schemas.microsoft.com/office/drawing/2014/main" id="{6DFD4F24-8C5E-4317-902A-0EE8003E77A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869671" y="3498391"/>
            <a:ext cx="3621191" cy="2414127"/>
          </a:xfrm>
          <a:prstGeom prst="rect">
            <a:avLst/>
          </a:prstGeom>
        </p:spPr>
      </p:pic>
    </p:spTree>
    <p:extLst>
      <p:ext uri="{BB962C8B-B14F-4D97-AF65-F5344CB8AC3E}">
        <p14:creationId xmlns:p14="http://schemas.microsoft.com/office/powerpoint/2010/main" val="78135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2" name="Grafik 11" descr="Informationen">
            <a:extLst>
              <a:ext uri="{FF2B5EF4-FFF2-40B4-BE49-F238E27FC236}">
                <a16:creationId xmlns:a16="http://schemas.microsoft.com/office/drawing/2014/main" id="{85A3AF7E-DC0A-4517-A777-98EFC6D3FDC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5" name="Rechteck: abgerundete Ecken 14">
            <a:extLst>
              <a:ext uri="{FF2B5EF4-FFF2-40B4-BE49-F238E27FC236}">
                <a16:creationId xmlns:a16="http://schemas.microsoft.com/office/drawing/2014/main" id="{8388CA24-17D7-4D77-9218-499483FD9CD5}"/>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Schiefertafel ist sozusagen ein Heftersatz, weil Papier viel zu teuer ist. Deswegen üben wir auf der Tafel und können das Geschriebene wieder wegwischen. Erst wenn wir genug geübt haben, wird ins Heft geschrieben.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So müssen wir nicht jedes Mal ein Blatt Papier verschwenden, wenn wir etwas üben. Außerdem kann man auch ganz schnell Fehler ausbessern und wenn man Glück hat, sieht das der Lehrer gar nicht. Hihi!</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Ein Nachteil ist aber, dass wir dadurch sehr viel auswendig lernen müssen. Denn wenn wir etwas Neues schreiben oder lernen, muss das Alte vorher weggewischt werden.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Bisher durften wir die Schiefertafel nur in der Schule nutzen.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Aber seit diesem Jahr dürfen wir sie mit nach Hause nehmen. 		  Die Schiefertafel gehört jetzt uns alleine! Das ist wirklich cool“.</a:t>
            </a:r>
          </a:p>
        </p:txBody>
      </p:sp>
      <p:sp>
        <p:nvSpPr>
          <p:cNvPr id="17" name="Interaktive Schaltfläche: Nächste(r) oder Weiter 16">
            <a:hlinkClick r:id="" action="ppaction://hlinkshowjump?jump=nextslide" highlightClick="1"/>
            <a:extLst>
              <a:ext uri="{FF2B5EF4-FFF2-40B4-BE49-F238E27FC236}">
                <a16:creationId xmlns:a16="http://schemas.microsoft.com/office/drawing/2014/main" id="{6813A4A9-A016-4400-BD8D-56F9F00AC9A9}"/>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Tree>
    <p:extLst>
      <p:ext uri="{BB962C8B-B14F-4D97-AF65-F5344CB8AC3E}">
        <p14:creationId xmlns:p14="http://schemas.microsoft.com/office/powerpoint/2010/main" val="161164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bgerundete Ecken 16">
            <a:hlinkClick r:id="rId2" action="ppaction://hlinksldjump"/>
            <a:extLst>
              <a:ext uri="{FF2B5EF4-FFF2-40B4-BE49-F238E27FC236}">
                <a16:creationId xmlns:a16="http://schemas.microsoft.com/office/drawing/2014/main" id="{6A5BC1EB-B1D4-42C5-BE75-869D5B96A107}"/>
              </a:ext>
            </a:extLst>
          </p:cNvPr>
          <p:cNvSpPr/>
          <p:nvPr/>
        </p:nvSpPr>
        <p:spPr>
          <a:xfrm>
            <a:off x="10447991" y="2125944"/>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Schiefertafel-Informationen</a:t>
            </a:r>
          </a:p>
        </p:txBody>
      </p:sp>
      <p:sp>
        <p:nvSpPr>
          <p:cNvPr id="9" name="Ellipse 8">
            <a:hlinkClick r:id="rId3"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59342" y="5455318"/>
            <a:ext cx="895662" cy="914400"/>
          </a:xfrm>
          <a:prstGeom prst="rect">
            <a:avLst/>
          </a:prstGeom>
        </p:spPr>
      </p:pic>
      <p:sp>
        <p:nvSpPr>
          <p:cNvPr id="4" name="Pfeil: nach links 3">
            <a:hlinkClick r:id="rId6"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2" name="Grafik 11" descr="Informationen">
            <a:extLst>
              <a:ext uri="{FF2B5EF4-FFF2-40B4-BE49-F238E27FC236}">
                <a16:creationId xmlns:a16="http://schemas.microsoft.com/office/drawing/2014/main" id="{85A3AF7E-DC0A-4517-A777-98EFC6D3FD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779018" y="153286"/>
            <a:ext cx="669991" cy="669991"/>
          </a:xfrm>
          <a:prstGeom prst="rect">
            <a:avLst/>
          </a:prstGeom>
        </p:spPr>
      </p:pic>
      <p:sp>
        <p:nvSpPr>
          <p:cNvPr id="15" name="Rechteck: abgerundete Ecken 14">
            <a:extLst>
              <a:ext uri="{FF2B5EF4-FFF2-40B4-BE49-F238E27FC236}">
                <a16:creationId xmlns:a16="http://schemas.microsoft.com/office/drawing/2014/main" id="{8388CA24-17D7-4D77-9218-499483FD9CD5}"/>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Vielleicht fragst du dich wie eine Schiefertafel genau aussieht. Schiefertafeln sind meistens aus Stein, den man Schiefer nennt. Um diesen Stein ist ein Rahmen aus Holz. Du kannst dir gerne die Fotos anschauen!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Um die Tafel sauber zu machen, hängt an ihr meistens ein Lappen und ein Schwamm. So kann das Geschriebene jeder Zeit weggewischt werden.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Bisher hatten wir Schüler die Tafeln von der ersten bis zur achten Klasse. Seit diesem Jahr gibt es auch Hefte. Jetzt haben wir die Tafeln nur noch bis zur vierten Klasse. Danach bekommen wir endlich Hefte. </a:t>
            </a:r>
          </a:p>
          <a:p>
            <a:pPr marL="1657350" lvl="3"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Ich bin schon ganz aufgeregt, wie das wohl sein wird in ein Heft zu schreiben.</a:t>
            </a:r>
          </a:p>
          <a:p>
            <a:pPr marL="1657350" lvl="3"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p:txBody>
      </p:sp>
      <p:sp>
        <p:nvSpPr>
          <p:cNvPr id="11" name="Interaktive Schaltfläche: Nächste(r) oder Weiter 10">
            <a:hlinkClick r:id="" action="ppaction://hlinkshowjump?jump=previousslide" highlightClick="1"/>
            <a:extLst>
              <a:ext uri="{FF2B5EF4-FFF2-40B4-BE49-F238E27FC236}">
                <a16:creationId xmlns:a16="http://schemas.microsoft.com/office/drawing/2014/main" id="{7823CA8E-9B19-493A-ABB2-46CB17B8CA7B}"/>
              </a:ext>
            </a:extLst>
          </p:cNvPr>
          <p:cNvSpPr/>
          <p:nvPr/>
        </p:nvSpPr>
        <p:spPr>
          <a:xfrm flipH="1">
            <a:off x="2009768" y="5564375"/>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 </a:t>
            </a:r>
          </a:p>
        </p:txBody>
      </p:sp>
      <p:pic>
        <p:nvPicPr>
          <p:cNvPr id="18" name="Grafik 17" descr="Lupe">
            <a:extLst>
              <a:ext uri="{FF2B5EF4-FFF2-40B4-BE49-F238E27FC236}">
                <a16:creationId xmlns:a16="http://schemas.microsoft.com/office/drawing/2014/main" id="{B231BFDE-78EE-4EB0-A37B-0858DABCAE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670246" y="2308823"/>
            <a:ext cx="914400" cy="914400"/>
          </a:xfrm>
          <a:prstGeom prst="rect">
            <a:avLst/>
          </a:prstGeom>
        </p:spPr>
      </p:pic>
      <p:pic>
        <p:nvPicPr>
          <p:cNvPr id="19" name="Grafik 18" descr="Lupe">
            <a:extLst>
              <a:ext uri="{FF2B5EF4-FFF2-40B4-BE49-F238E27FC236}">
                <a16:creationId xmlns:a16="http://schemas.microsoft.com/office/drawing/2014/main" id="{B210F12A-5AFE-4E54-8010-333129EA8AD9}"/>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126823" y="5713998"/>
            <a:ext cx="365278" cy="365278"/>
          </a:xfrm>
          <a:prstGeom prst="rect">
            <a:avLst/>
          </a:prstGeom>
        </p:spPr>
      </p:pic>
      <p:pic>
        <p:nvPicPr>
          <p:cNvPr id="5" name="Grafik 4" descr="Ein Bild, das Puppe, Spielzeug, Vektorgrafiken enthält.&#10;&#10;Automatisch generierte Beschreibung">
            <a:extLst>
              <a:ext uri="{FF2B5EF4-FFF2-40B4-BE49-F238E27FC236}">
                <a16:creationId xmlns:a16="http://schemas.microsoft.com/office/drawing/2014/main" id="{465D7E08-4918-4D33-BBA6-2DCA4E58B2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7472" y="5162218"/>
            <a:ext cx="1371600" cy="1371600"/>
          </a:xfrm>
          <a:prstGeom prst="rect">
            <a:avLst/>
          </a:prstGeom>
        </p:spPr>
      </p:pic>
    </p:spTree>
    <p:extLst>
      <p:ext uri="{BB962C8B-B14F-4D97-AF65-F5344CB8AC3E}">
        <p14:creationId xmlns:p14="http://schemas.microsoft.com/office/powerpoint/2010/main" val="38683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85E3B812-2512-4295-A0BC-05B3EF8766DC}"/>
              </a:ext>
            </a:extLst>
          </p:cNvPr>
          <p:cNvSpPr/>
          <p:nvPr/>
        </p:nvSpPr>
        <p:spPr>
          <a:xfrm>
            <a:off x="2008509" y="483436"/>
            <a:ext cx="8174981" cy="1287306"/>
          </a:xfrm>
          <a:prstGeom prst="roundRect">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Grundschrift" panose="00000500000000000000" pitchFamily="2" charset="0"/>
              </a:rPr>
              <a:t>So geht´s:</a:t>
            </a:r>
          </a:p>
        </p:txBody>
      </p:sp>
      <p:sp>
        <p:nvSpPr>
          <p:cNvPr id="13" name="Rechteck: abgerundete Ecken 12">
            <a:extLst>
              <a:ext uri="{FF2B5EF4-FFF2-40B4-BE49-F238E27FC236}">
                <a16:creationId xmlns:a16="http://schemas.microsoft.com/office/drawing/2014/main" id="{A0F92CD0-2507-4668-8A41-6943E6EC6BC8}"/>
              </a:ext>
            </a:extLst>
          </p:cNvPr>
          <p:cNvSpPr/>
          <p:nvPr/>
        </p:nvSpPr>
        <p:spPr>
          <a:xfrm>
            <a:off x="184728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de-DE" dirty="0">
                <a:solidFill>
                  <a:schemeClr val="tx1"/>
                </a:solidFill>
                <a:latin typeface="Grundschrift" panose="00000500000000000000" pitchFamily="2" charset="0"/>
              </a:rPr>
              <a:t>Innerhalb der Übersichtsseiten können dir folgende Symbole	begegnen:</a:t>
            </a:r>
          </a:p>
          <a:p>
            <a:pPr>
              <a:spcBef>
                <a:spcPts val="600"/>
              </a:spcBef>
              <a:spcAft>
                <a:spcPts val="1200"/>
              </a:spcAft>
            </a:pPr>
            <a:r>
              <a:rPr lang="de-DE" dirty="0">
                <a:solidFill>
                  <a:schemeClr val="tx1"/>
                </a:solidFill>
                <a:latin typeface="Grundschrift" panose="00000500000000000000" pitchFamily="2" charset="0"/>
              </a:rPr>
              <a:t>			Wenn du auf dieses Symbol klickst, erhältst du genauere 					Informationen zu dem ausgewählten Gegenstand.</a:t>
            </a:r>
          </a:p>
          <a:p>
            <a:pPr>
              <a:spcBef>
                <a:spcPts val="600"/>
              </a:spcBef>
              <a:spcAft>
                <a:spcPts val="1200"/>
              </a:spcAft>
            </a:pPr>
            <a:r>
              <a:rPr lang="de-DE" dirty="0">
                <a:solidFill>
                  <a:schemeClr val="tx1"/>
                </a:solidFill>
                <a:latin typeface="Grundschrift" panose="00000500000000000000" pitchFamily="2" charset="0"/>
              </a:rPr>
              <a:t>			Bei diesem Symbol öffnet sich eine Fotogalerie. Hier sind also 				verschiedene Bilder zum Gegenstand.</a:t>
            </a:r>
          </a:p>
          <a:p>
            <a:pPr>
              <a:spcBef>
                <a:spcPts val="600"/>
              </a:spcBef>
              <a:spcAft>
                <a:spcPts val="1200"/>
              </a:spcAft>
            </a:pPr>
            <a:r>
              <a:rPr lang="de-DE" dirty="0">
                <a:solidFill>
                  <a:schemeClr val="tx1"/>
                </a:solidFill>
                <a:latin typeface="Grundschrift" panose="00000500000000000000" pitchFamily="2" charset="0"/>
              </a:rPr>
              <a:t>			Hier findest du einen Forscherauftrag zu deinem Thema. In den 			Informationen siehst du durch das Symbol, wann du ihn 					bearbeiten sollst.</a:t>
            </a:r>
          </a:p>
          <a:p>
            <a:pPr>
              <a:spcBef>
                <a:spcPts val="600"/>
              </a:spcBef>
              <a:spcAft>
                <a:spcPts val="1200"/>
              </a:spcAft>
            </a:pPr>
            <a:endParaRPr lang="de-DE" dirty="0">
              <a:solidFill>
                <a:schemeClr val="tx1"/>
              </a:solidFill>
              <a:latin typeface="Grundschrift" panose="00000500000000000000" pitchFamily="2" charset="0"/>
            </a:endParaRPr>
          </a:p>
        </p:txBody>
      </p:sp>
      <p:sp>
        <p:nvSpPr>
          <p:cNvPr id="14" name="Interaktive Schaltfläche: Nächste(r) oder Weiter 13">
            <a:hlinkClick r:id="" action="ppaction://hlinkshowjump?jump=nextslide" highlightClick="1"/>
            <a:extLst>
              <a:ext uri="{FF2B5EF4-FFF2-40B4-BE49-F238E27FC236}">
                <a16:creationId xmlns:a16="http://schemas.microsoft.com/office/drawing/2014/main" id="{95B3BC0E-2D74-4709-A16D-D1CDB7ED65CC}"/>
              </a:ext>
            </a:extLst>
          </p:cNvPr>
          <p:cNvSpPr/>
          <p:nvPr/>
        </p:nvSpPr>
        <p:spPr>
          <a:xfrm>
            <a:off x="9214020" y="5455318"/>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3/3 </a:t>
            </a:r>
          </a:p>
        </p:txBody>
      </p:sp>
      <p:sp>
        <p:nvSpPr>
          <p:cNvPr id="23" name="Interaktive Schaltfläche: Nächste(r) oder Weiter 22">
            <a:hlinkClick r:id="" action="ppaction://hlinkshowjump?jump=previousslide" highlightClick="1"/>
            <a:extLst>
              <a:ext uri="{FF2B5EF4-FFF2-40B4-BE49-F238E27FC236}">
                <a16:creationId xmlns:a16="http://schemas.microsoft.com/office/drawing/2014/main" id="{E1A362AE-287D-4C6D-AA8A-4E3A569224E3}"/>
              </a:ext>
            </a:extLst>
          </p:cNvPr>
          <p:cNvSpPr/>
          <p:nvPr/>
        </p:nvSpPr>
        <p:spPr>
          <a:xfrm flipH="1">
            <a:off x="2108863" y="5455318"/>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1/3 </a:t>
            </a:r>
          </a:p>
        </p:txBody>
      </p:sp>
      <p:pic>
        <p:nvPicPr>
          <p:cNvPr id="5" name="Grafik 4">
            <a:extLst>
              <a:ext uri="{FF2B5EF4-FFF2-40B4-BE49-F238E27FC236}">
                <a16:creationId xmlns:a16="http://schemas.microsoft.com/office/drawing/2014/main" id="{6FA42B10-59D7-4DCD-A341-92BE1C18AD8B}"/>
              </a:ext>
            </a:extLst>
          </p:cNvPr>
          <p:cNvPicPr>
            <a:picLocks noChangeAspect="1"/>
          </p:cNvPicPr>
          <p:nvPr/>
        </p:nvPicPr>
        <p:blipFill>
          <a:blip r:embed="rId2"/>
          <a:stretch>
            <a:fillRect/>
          </a:stretch>
        </p:blipFill>
        <p:spPr>
          <a:xfrm>
            <a:off x="2459926" y="4277922"/>
            <a:ext cx="678518" cy="646642"/>
          </a:xfrm>
          <a:prstGeom prst="rect">
            <a:avLst/>
          </a:prstGeom>
        </p:spPr>
      </p:pic>
      <p:pic>
        <p:nvPicPr>
          <p:cNvPr id="7" name="Grafik 6">
            <a:extLst>
              <a:ext uri="{FF2B5EF4-FFF2-40B4-BE49-F238E27FC236}">
                <a16:creationId xmlns:a16="http://schemas.microsoft.com/office/drawing/2014/main" id="{58A89495-C425-4AB3-9417-6779D9452761}"/>
              </a:ext>
            </a:extLst>
          </p:cNvPr>
          <p:cNvPicPr>
            <a:picLocks noChangeAspect="1"/>
          </p:cNvPicPr>
          <p:nvPr/>
        </p:nvPicPr>
        <p:blipFill>
          <a:blip r:embed="rId3"/>
          <a:stretch>
            <a:fillRect/>
          </a:stretch>
        </p:blipFill>
        <p:spPr>
          <a:xfrm>
            <a:off x="2461958" y="3383437"/>
            <a:ext cx="674454" cy="646642"/>
          </a:xfrm>
          <a:prstGeom prst="rect">
            <a:avLst/>
          </a:prstGeom>
        </p:spPr>
      </p:pic>
      <p:pic>
        <p:nvPicPr>
          <p:cNvPr id="9" name="Grafik 8">
            <a:extLst>
              <a:ext uri="{FF2B5EF4-FFF2-40B4-BE49-F238E27FC236}">
                <a16:creationId xmlns:a16="http://schemas.microsoft.com/office/drawing/2014/main" id="{5E3FF7C9-E8AB-413B-ABE4-B31F2F4AC674}"/>
              </a:ext>
            </a:extLst>
          </p:cNvPr>
          <p:cNvPicPr>
            <a:picLocks noChangeAspect="1"/>
          </p:cNvPicPr>
          <p:nvPr/>
        </p:nvPicPr>
        <p:blipFill>
          <a:blip r:embed="rId4"/>
          <a:stretch>
            <a:fillRect/>
          </a:stretch>
        </p:blipFill>
        <p:spPr>
          <a:xfrm>
            <a:off x="2459926" y="2624145"/>
            <a:ext cx="679324" cy="646642"/>
          </a:xfrm>
          <a:prstGeom prst="rect">
            <a:avLst/>
          </a:prstGeom>
        </p:spPr>
      </p:pic>
    </p:spTree>
    <p:extLst>
      <p:ext uri="{BB962C8B-B14F-4D97-AF65-F5344CB8AC3E}">
        <p14:creationId xmlns:p14="http://schemas.microsoft.com/office/powerpoint/2010/main" val="249095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BDFE5F7-4682-4739-8DF5-CDA0EDE8F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3" name="Rechteck: abgerundete Ecken 12">
            <a:extLst>
              <a:ext uri="{FF2B5EF4-FFF2-40B4-BE49-F238E27FC236}">
                <a16:creationId xmlns:a16="http://schemas.microsoft.com/office/drawing/2014/main" id="{8E2AC7D5-97E9-422B-B50A-6F3A4C6E20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16" name="Interaktive Schaltfläche: Nächste(r) oder Weiter 15">
            <a:hlinkClick r:id="" action="ppaction://hlinkshowjump?jump=nextslide" highlightClick="1"/>
            <a:extLst>
              <a:ext uri="{FF2B5EF4-FFF2-40B4-BE49-F238E27FC236}">
                <a16:creationId xmlns:a16="http://schemas.microsoft.com/office/drawing/2014/main" id="{9CF1F988-8032-4912-886B-3BBB5855BA84}"/>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 </a:t>
            </a:r>
          </a:p>
        </p:txBody>
      </p:sp>
      <p:pic>
        <p:nvPicPr>
          <p:cNvPr id="6" name="Grafik 5" descr="Ein Bild, das drinnen enthält.&#10;&#10;Automatisch generierte Beschreibung">
            <a:extLst>
              <a:ext uri="{FF2B5EF4-FFF2-40B4-BE49-F238E27FC236}">
                <a16:creationId xmlns:a16="http://schemas.microsoft.com/office/drawing/2014/main" id="{3AF6D1E7-C2E3-4832-BD57-C87249AA6EE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61595" y="2625913"/>
            <a:ext cx="5361227" cy="3574151"/>
          </a:xfrm>
          <a:prstGeom prst="rect">
            <a:avLst/>
          </a:prstGeom>
        </p:spPr>
      </p:pic>
    </p:spTree>
    <p:extLst>
      <p:ext uri="{BB962C8B-B14F-4D97-AF65-F5344CB8AC3E}">
        <p14:creationId xmlns:p14="http://schemas.microsoft.com/office/powerpoint/2010/main" val="97035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BDFE5F7-4682-4739-8DF5-CDA0EDE8F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3" name="Rechteck: abgerundete Ecken 12">
            <a:extLst>
              <a:ext uri="{FF2B5EF4-FFF2-40B4-BE49-F238E27FC236}">
                <a16:creationId xmlns:a16="http://schemas.microsoft.com/office/drawing/2014/main" id="{8E2AC7D5-97E9-422B-B50A-6F3A4C6E20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a:p>
            <a:pPr>
              <a:spcBef>
                <a:spcPts val="600"/>
              </a:spcBef>
              <a:spcAft>
                <a:spcPts val="1200"/>
              </a:spcAft>
            </a:pPr>
            <a:endParaRPr lang="de-DE" dirty="0">
              <a:solidFill>
                <a:schemeClr val="tx1"/>
              </a:solidFill>
              <a:latin typeface="Grundschrift" panose="00000500000000000000" pitchFamily="2" charset="0"/>
            </a:endParaRPr>
          </a:p>
        </p:txBody>
      </p:sp>
      <p:sp>
        <p:nvSpPr>
          <p:cNvPr id="10" name="Interaktive Schaltfläche: Nächste(r) oder Weiter 9">
            <a:hlinkClick r:id="" action="ppaction://hlinkshowjump?jump=previousslide" highlightClick="1"/>
            <a:extLst>
              <a:ext uri="{FF2B5EF4-FFF2-40B4-BE49-F238E27FC236}">
                <a16:creationId xmlns:a16="http://schemas.microsoft.com/office/drawing/2014/main" id="{4437C5E6-8E69-4CBF-8BA2-523DC245FB00}"/>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1/5</a:t>
            </a:r>
          </a:p>
        </p:txBody>
      </p:sp>
      <p:pic>
        <p:nvPicPr>
          <p:cNvPr id="11" name="Grafik 10" descr="Ein Bild, das Boden, orange enthält.&#10;&#10;Automatisch generierte Beschreibung">
            <a:extLst>
              <a:ext uri="{FF2B5EF4-FFF2-40B4-BE49-F238E27FC236}">
                <a16:creationId xmlns:a16="http://schemas.microsoft.com/office/drawing/2014/main" id="{4ADCFEA8-D8BF-4A25-B521-7B770F8A534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3156" t="9594" r="2593" b="13787"/>
          <a:stretch/>
        </p:blipFill>
        <p:spPr>
          <a:xfrm>
            <a:off x="3168266" y="2805880"/>
            <a:ext cx="5406887" cy="3278088"/>
          </a:xfrm>
          <a:prstGeom prst="rect">
            <a:avLst/>
          </a:prstGeom>
        </p:spPr>
      </p:pic>
      <p:sp>
        <p:nvSpPr>
          <p:cNvPr id="14" name="Interaktive Schaltfläche: Nächste(r) oder Weiter 13">
            <a:hlinkClick r:id="" action="ppaction://hlinkshowjump?jump=nextslide" highlightClick="1"/>
            <a:extLst>
              <a:ext uri="{FF2B5EF4-FFF2-40B4-BE49-F238E27FC236}">
                <a16:creationId xmlns:a16="http://schemas.microsoft.com/office/drawing/2014/main" id="{8F7AF373-3B57-4930-AA58-3FCBF73533E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 </a:t>
            </a:r>
          </a:p>
        </p:txBody>
      </p:sp>
    </p:spTree>
    <p:extLst>
      <p:ext uri="{BB962C8B-B14F-4D97-AF65-F5344CB8AC3E}">
        <p14:creationId xmlns:p14="http://schemas.microsoft.com/office/powerpoint/2010/main" val="2815619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BDFE5F7-4682-4739-8DF5-CDA0EDE8F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3" name="Rechteck: abgerundete Ecken 12">
            <a:extLst>
              <a:ext uri="{FF2B5EF4-FFF2-40B4-BE49-F238E27FC236}">
                <a16:creationId xmlns:a16="http://schemas.microsoft.com/office/drawing/2014/main" id="{8E2AC7D5-97E9-422B-B50A-6F3A4C6E20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a:p>
            <a:pPr>
              <a:spcBef>
                <a:spcPts val="600"/>
              </a:spcBef>
              <a:spcAft>
                <a:spcPts val="1200"/>
              </a:spcAft>
            </a:pPr>
            <a:endParaRPr lang="de-DE" dirty="0">
              <a:solidFill>
                <a:schemeClr val="tx1"/>
              </a:solidFill>
              <a:latin typeface="Grundschrift" panose="00000500000000000000" pitchFamily="2" charset="0"/>
            </a:endParaRPr>
          </a:p>
        </p:txBody>
      </p:sp>
      <p:sp>
        <p:nvSpPr>
          <p:cNvPr id="10" name="Interaktive Schaltfläche: Nächste(r) oder Weiter 9">
            <a:hlinkClick r:id="" action="ppaction://hlinkshowjump?jump=previousslide" highlightClick="1"/>
            <a:extLst>
              <a:ext uri="{FF2B5EF4-FFF2-40B4-BE49-F238E27FC236}">
                <a16:creationId xmlns:a16="http://schemas.microsoft.com/office/drawing/2014/main" id="{4437C5E6-8E69-4CBF-8BA2-523DC245FB00}"/>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a:t>
            </a:r>
          </a:p>
        </p:txBody>
      </p:sp>
      <p:pic>
        <p:nvPicPr>
          <p:cNvPr id="5" name="Grafik 4">
            <a:extLst>
              <a:ext uri="{FF2B5EF4-FFF2-40B4-BE49-F238E27FC236}">
                <a16:creationId xmlns:a16="http://schemas.microsoft.com/office/drawing/2014/main" id="{0F7CB375-6AA1-48F4-8B30-BB8226A0407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35833" y="2640499"/>
            <a:ext cx="5476875" cy="3651250"/>
          </a:xfrm>
          <a:prstGeom prst="rect">
            <a:avLst/>
          </a:prstGeom>
        </p:spPr>
      </p:pic>
      <p:sp>
        <p:nvSpPr>
          <p:cNvPr id="14" name="Interaktive Schaltfläche: Nächste(r) oder Weiter 13">
            <a:hlinkClick r:id="" action="ppaction://hlinkshowjump?jump=nextslide" highlightClick="1"/>
            <a:extLst>
              <a:ext uri="{FF2B5EF4-FFF2-40B4-BE49-F238E27FC236}">
                <a16:creationId xmlns:a16="http://schemas.microsoft.com/office/drawing/2014/main" id="{B6E31931-70FE-46C5-933E-6F81B2618D3A}"/>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 </a:t>
            </a:r>
          </a:p>
        </p:txBody>
      </p:sp>
    </p:spTree>
    <p:extLst>
      <p:ext uri="{BB962C8B-B14F-4D97-AF65-F5344CB8AC3E}">
        <p14:creationId xmlns:p14="http://schemas.microsoft.com/office/powerpoint/2010/main" val="102901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BDFE5F7-4682-4739-8DF5-CDA0EDE8F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3" name="Rechteck: abgerundete Ecken 12">
            <a:extLst>
              <a:ext uri="{FF2B5EF4-FFF2-40B4-BE49-F238E27FC236}">
                <a16:creationId xmlns:a16="http://schemas.microsoft.com/office/drawing/2014/main" id="{8E2AC7D5-97E9-422B-B50A-6F3A4C6E20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a:p>
            <a:pPr>
              <a:spcBef>
                <a:spcPts val="600"/>
              </a:spcBef>
              <a:spcAft>
                <a:spcPts val="1200"/>
              </a:spcAft>
            </a:pPr>
            <a:endParaRPr lang="de-DE" dirty="0">
              <a:solidFill>
                <a:schemeClr val="tx1"/>
              </a:solidFill>
              <a:latin typeface="Grundschrift" panose="00000500000000000000" pitchFamily="2" charset="0"/>
            </a:endParaRPr>
          </a:p>
        </p:txBody>
      </p:sp>
      <p:sp>
        <p:nvSpPr>
          <p:cNvPr id="10" name="Interaktive Schaltfläche: Nächste(r) oder Weiter 9">
            <a:hlinkClick r:id="" action="ppaction://hlinkshowjump?jump=previousslide" highlightClick="1"/>
            <a:extLst>
              <a:ext uri="{FF2B5EF4-FFF2-40B4-BE49-F238E27FC236}">
                <a16:creationId xmlns:a16="http://schemas.microsoft.com/office/drawing/2014/main" id="{4437C5E6-8E69-4CBF-8BA2-523DC245FB00}"/>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a:t>
            </a:r>
          </a:p>
        </p:txBody>
      </p:sp>
      <p:pic>
        <p:nvPicPr>
          <p:cNvPr id="5" name="Grafik 4">
            <a:extLst>
              <a:ext uri="{FF2B5EF4-FFF2-40B4-BE49-F238E27FC236}">
                <a16:creationId xmlns:a16="http://schemas.microsoft.com/office/drawing/2014/main" id="{25D8484A-C201-4516-88A2-5435B04C0AE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92983" y="2625013"/>
            <a:ext cx="5362575" cy="3575050"/>
          </a:xfrm>
          <a:prstGeom prst="rect">
            <a:avLst/>
          </a:prstGeom>
        </p:spPr>
      </p:pic>
      <p:sp>
        <p:nvSpPr>
          <p:cNvPr id="14" name="Interaktive Schaltfläche: Nächste(r) oder Weiter 13">
            <a:hlinkClick r:id="" action="ppaction://hlinkshowjump?jump=nextslide" highlightClick="1"/>
            <a:extLst>
              <a:ext uri="{FF2B5EF4-FFF2-40B4-BE49-F238E27FC236}">
                <a16:creationId xmlns:a16="http://schemas.microsoft.com/office/drawing/2014/main" id="{E2F45B23-1249-4CE3-8B05-A3E56088B10C}"/>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5/5 </a:t>
            </a:r>
          </a:p>
        </p:txBody>
      </p:sp>
    </p:spTree>
    <p:extLst>
      <p:ext uri="{BB962C8B-B14F-4D97-AF65-F5344CB8AC3E}">
        <p14:creationId xmlns:p14="http://schemas.microsoft.com/office/powerpoint/2010/main" val="2600800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Schiefertafel-Fotos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BDFE5F7-4682-4739-8DF5-CDA0EDE8F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3" name="Rechteck: abgerundete Ecken 12">
            <a:extLst>
              <a:ext uri="{FF2B5EF4-FFF2-40B4-BE49-F238E27FC236}">
                <a16:creationId xmlns:a16="http://schemas.microsoft.com/office/drawing/2014/main" id="{8E2AC7D5-97E9-422B-B50A-6F3A4C6E20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a:p>
            <a:pPr>
              <a:spcBef>
                <a:spcPts val="600"/>
              </a:spcBef>
              <a:spcAft>
                <a:spcPts val="1200"/>
              </a:spcAft>
            </a:pPr>
            <a:endParaRPr lang="de-DE" dirty="0">
              <a:solidFill>
                <a:schemeClr val="tx1"/>
              </a:solidFill>
              <a:latin typeface="Grundschrift" panose="00000500000000000000" pitchFamily="2" charset="0"/>
            </a:endParaRPr>
          </a:p>
        </p:txBody>
      </p:sp>
      <p:sp>
        <p:nvSpPr>
          <p:cNvPr id="10" name="Interaktive Schaltfläche: Nächste(r) oder Weiter 9">
            <a:hlinkClick r:id="" action="ppaction://hlinkshowjump?jump=previousslide" highlightClick="1"/>
            <a:extLst>
              <a:ext uri="{FF2B5EF4-FFF2-40B4-BE49-F238E27FC236}">
                <a16:creationId xmlns:a16="http://schemas.microsoft.com/office/drawing/2014/main" id="{4437C5E6-8E69-4CBF-8BA2-523DC245FB00}"/>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a:t>
            </a:r>
          </a:p>
        </p:txBody>
      </p:sp>
      <p:pic>
        <p:nvPicPr>
          <p:cNvPr id="7" name="Grafik 6" descr="Ein Bild, das drinnen, Tisch, Boden, aus Holz enthält.&#10;&#10;Automatisch generierte Beschreibung">
            <a:extLst>
              <a:ext uri="{FF2B5EF4-FFF2-40B4-BE49-F238E27FC236}">
                <a16:creationId xmlns:a16="http://schemas.microsoft.com/office/drawing/2014/main" id="{28396CC1-DD6A-4428-83C1-1FE4E00553E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66832" y="2570494"/>
            <a:ext cx="5444354" cy="3629569"/>
          </a:xfrm>
          <a:prstGeom prst="rect">
            <a:avLst/>
          </a:prstGeom>
        </p:spPr>
      </p:pic>
    </p:spTree>
    <p:extLst>
      <p:ext uri="{BB962C8B-B14F-4D97-AF65-F5344CB8AC3E}">
        <p14:creationId xmlns:p14="http://schemas.microsoft.com/office/powerpoint/2010/main" val="2879159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a:solidFill>
                  <a:schemeClr val="tx1">
                    <a:lumMod val="95000"/>
                    <a:lumOff val="5000"/>
                  </a:schemeClr>
                </a:solidFill>
                <a:latin typeface="Grundschrift" panose="00000500000000000000" pitchFamily="2" charset="0"/>
              </a:rPr>
              <a:t>Schiefertafel-Forscherauftrag</a:t>
            </a:r>
            <a:endParaRPr lang="de-DE" sz="2800" b="1" dirty="0">
              <a:solidFill>
                <a:schemeClr val="tx1">
                  <a:lumMod val="95000"/>
                  <a:lumOff val="5000"/>
                </a:schemeClr>
              </a:solidFill>
              <a:latin typeface="Grundschrift" panose="00000500000000000000" pitchFamily="2" charset="0"/>
            </a:endParaRP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5" name="Rechteck: abgerundete Ecken 14">
            <a:extLst>
              <a:ext uri="{FF2B5EF4-FFF2-40B4-BE49-F238E27FC236}">
                <a16:creationId xmlns:a16="http://schemas.microsoft.com/office/drawing/2014/main" id="{79CD1831-2CB8-469E-9295-752D7EA31790}"/>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de-DE" dirty="0">
                <a:solidFill>
                  <a:schemeClr val="tx1"/>
                </a:solidFill>
                <a:latin typeface="Grundschrift" panose="00000500000000000000" pitchFamily="2" charset="0"/>
              </a:rPr>
              <a:t>Wahnsinn, da mussten sich die Kinder früher aber viel merken! Nur eine kleine Schiefertafel zum Aufschreiben – und alles wieder wegwischen, wenn sie voll ist… Das ist ja heute ganz anders!</a:t>
            </a:r>
          </a:p>
          <a:p>
            <a:pPr marL="285750"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Zähle alle deine Hefte/Arbeitshefte/Blöcke, in die du in der Schule und auch bei Hausaufgaben schreibst. </a:t>
            </a:r>
          </a:p>
          <a:p>
            <a:pPr marL="285750"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Überlege: Wie oft schreibst du an einem Schultag in ein Heft? </a:t>
            </a:r>
          </a:p>
          <a:p>
            <a:pPr marL="285750"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Teste einen Tag lang, wie es wäre nur eine Schiefertafel zum Aufschreiben zu haben:</a:t>
            </a:r>
          </a:p>
          <a:p>
            <a:pPr marL="742950" lvl="1" indent="-285750">
              <a:spcBef>
                <a:spcPts val="600"/>
              </a:spcBef>
              <a:spcAft>
                <a:spcPts val="600"/>
              </a:spcAft>
              <a:buFont typeface="Arial" panose="020B0604020202020204" pitchFamily="34" charset="0"/>
              <a:buChar char="•"/>
            </a:pPr>
            <a:r>
              <a:rPr lang="de-DE" sz="1600" dirty="0">
                <a:solidFill>
                  <a:schemeClr val="tx1"/>
                </a:solidFill>
                <a:latin typeface="Grundschrift" panose="00000500000000000000" pitchFamily="2" charset="0"/>
              </a:rPr>
              <a:t>Nimm dir dafür ein Blockblatt und schreibe an einem Schultag nur auf dieses Blatt. </a:t>
            </a:r>
          </a:p>
          <a:p>
            <a:pPr marL="742950" lvl="1" indent="-285750">
              <a:spcBef>
                <a:spcPts val="600"/>
              </a:spcBef>
              <a:spcAft>
                <a:spcPts val="600"/>
              </a:spcAft>
              <a:buFont typeface="Arial" panose="020B0604020202020204" pitchFamily="34" charset="0"/>
              <a:buChar char="•"/>
            </a:pPr>
            <a:r>
              <a:rPr lang="de-DE" sz="1600" dirty="0">
                <a:solidFill>
                  <a:schemeClr val="tx1"/>
                </a:solidFill>
                <a:latin typeface="Grundschrift" panose="00000500000000000000" pitchFamily="2" charset="0"/>
              </a:rPr>
              <a:t>Wann ist es voll? Was kannst du nun alles nicht mehr aufschreiben?</a:t>
            </a:r>
          </a:p>
          <a:p>
            <a:pPr marL="742950" lvl="1" indent="-285750">
              <a:spcBef>
                <a:spcPts val="600"/>
              </a:spcBef>
              <a:spcAft>
                <a:spcPts val="600"/>
              </a:spcAft>
              <a:buFont typeface="Arial" panose="020B0604020202020204" pitchFamily="34" charset="0"/>
              <a:buChar char="•"/>
            </a:pPr>
            <a:r>
              <a:rPr lang="de-DE" sz="1600" dirty="0">
                <a:solidFill>
                  <a:schemeClr val="tx1"/>
                </a:solidFill>
                <a:latin typeface="Grundschrift" panose="00000500000000000000" pitchFamily="2" charset="0"/>
              </a:rPr>
              <a:t>Findest du es gut, dass du Hefte zum Schreiben statt einer Schiefertafel hast? Warum? Warum nicht?</a:t>
            </a:r>
          </a:p>
          <a:p>
            <a:pPr>
              <a:spcBef>
                <a:spcPts val="600"/>
              </a:spcBef>
              <a:spcAft>
                <a:spcPts val="1200"/>
              </a:spcAft>
            </a:pP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6761B4F7-1169-49F2-98F3-CD8466075E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descr="Ein Bild, das Text, Spielzeug, Vektorgrafiken enthält.&#10;&#10;Automatisch generierte Beschreibung">
            <a:extLst>
              <a:ext uri="{FF2B5EF4-FFF2-40B4-BE49-F238E27FC236}">
                <a16:creationId xmlns:a16="http://schemas.microsoft.com/office/drawing/2014/main" id="{B7EA11D3-835C-4AA0-9417-EBE267FF7F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9748" y="2415711"/>
            <a:ext cx="1749701" cy="1749701"/>
          </a:xfrm>
          <a:prstGeom prst="rect">
            <a:avLst/>
          </a:prstGeom>
        </p:spPr>
      </p:pic>
    </p:spTree>
    <p:extLst>
      <p:ext uri="{BB962C8B-B14F-4D97-AF65-F5344CB8AC3E}">
        <p14:creationId xmlns:p14="http://schemas.microsoft.com/office/powerpoint/2010/main" val="2848980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7" name="Rechteck: abgerundete Ecken 16">
            <a:extLst>
              <a:ext uri="{FF2B5EF4-FFF2-40B4-BE49-F238E27FC236}">
                <a16:creationId xmlns:a16="http://schemas.microsoft.com/office/drawing/2014/main" id="{596146B7-D0C1-41F5-BC45-18A6465C3876}"/>
              </a:ext>
            </a:extLst>
          </p:cNvPr>
          <p:cNvSpPr/>
          <p:nvPr/>
        </p:nvSpPr>
        <p:spPr>
          <a:xfrm>
            <a:off x="3656978" y="1926829"/>
            <a:ext cx="6046579" cy="455398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kannst du dir den Griffelkasten, also sozusagen mein ´Federmäppchen´, anschauen und dich genauer informieren. </a:t>
            </a:r>
          </a:p>
        </p:txBody>
      </p:sp>
      <p:sp>
        <p:nvSpPr>
          <p:cNvPr id="18" name="Rechteck: abgerundete Ecken 17">
            <a:hlinkClick r:id="rId5" action="ppaction://hlinksldjump"/>
            <a:extLst>
              <a:ext uri="{FF2B5EF4-FFF2-40B4-BE49-F238E27FC236}">
                <a16:creationId xmlns:a16="http://schemas.microsoft.com/office/drawing/2014/main" id="{C76E61CF-C5A9-49C4-A3A2-ACC7366C0D43}"/>
              </a:ext>
            </a:extLst>
          </p:cNvPr>
          <p:cNvSpPr/>
          <p:nvPr/>
        </p:nvSpPr>
        <p:spPr>
          <a:xfrm>
            <a:off x="1277362" y="1926829"/>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0" name="Rechteck: abgerundete Ecken 9">
            <a:hlinkClick r:id="rId6" action="ppaction://hlinksldjump"/>
            <a:extLst>
              <a:ext uri="{FF2B5EF4-FFF2-40B4-BE49-F238E27FC236}">
                <a16:creationId xmlns:a16="http://schemas.microsoft.com/office/drawing/2014/main" id="{66815497-FE04-48E4-A882-155381D1312E}"/>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7" name="Grafik 6" descr="Kamera">
            <a:extLst>
              <a:ext uri="{FF2B5EF4-FFF2-40B4-BE49-F238E27FC236}">
                <a16:creationId xmlns:a16="http://schemas.microsoft.com/office/drawing/2014/main" id="{8277A05C-733B-4724-A182-35A2688AA00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499617" y="3625304"/>
            <a:ext cx="914400" cy="914400"/>
          </a:xfrm>
          <a:prstGeom prst="rect">
            <a:avLst/>
          </a:prstGeom>
        </p:spPr>
      </p:pic>
      <p:pic>
        <p:nvPicPr>
          <p:cNvPr id="19" name="Grafik 18" descr="Informationen">
            <a:extLst>
              <a:ext uri="{FF2B5EF4-FFF2-40B4-BE49-F238E27FC236}">
                <a16:creationId xmlns:a16="http://schemas.microsoft.com/office/drawing/2014/main" id="{27AF7685-6177-4501-AD0D-E71B8E0BAD6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59668" y="2069759"/>
            <a:ext cx="994298" cy="994298"/>
          </a:xfrm>
          <a:prstGeom prst="rect">
            <a:avLst/>
          </a:prstGeom>
        </p:spPr>
      </p:pic>
      <p:pic>
        <p:nvPicPr>
          <p:cNvPr id="13" name="Grafik 12" descr="Ein Bild, das drinnen, Tisch, Boden, aus Holz enthält.&#10;&#10;Automatisch generierte Beschreibung">
            <a:extLst>
              <a:ext uri="{FF2B5EF4-FFF2-40B4-BE49-F238E27FC236}">
                <a16:creationId xmlns:a16="http://schemas.microsoft.com/office/drawing/2014/main" id="{1711A013-83A8-4E40-9420-7FF69E5723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813609" y="3423641"/>
            <a:ext cx="3733316" cy="2488877"/>
          </a:xfrm>
          <a:prstGeom prst="rect">
            <a:avLst/>
          </a:prstGeom>
        </p:spPr>
      </p:pic>
    </p:spTree>
    <p:extLst>
      <p:ext uri="{BB962C8B-B14F-4D97-AF65-F5344CB8AC3E}">
        <p14:creationId xmlns:p14="http://schemas.microsoft.com/office/powerpoint/2010/main" val="828148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2" name="Grafik 11" descr="Informationen">
            <a:extLst>
              <a:ext uri="{FF2B5EF4-FFF2-40B4-BE49-F238E27FC236}">
                <a16:creationId xmlns:a16="http://schemas.microsoft.com/office/drawing/2014/main" id="{85A3AF7E-DC0A-4517-A777-98EFC6D3FDC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5" name="Rechteck: abgerundete Ecken 14">
            <a:extLst>
              <a:ext uri="{FF2B5EF4-FFF2-40B4-BE49-F238E27FC236}">
                <a16:creationId xmlns:a16="http://schemas.microsoft.com/office/drawing/2014/main" id="{8388CA24-17D7-4D77-9218-499483FD9CD5}"/>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In unserem Griffelkasten bewahren wir unsere Stifte, den Radiergummi, einen Spitzer, Kreide und Griffel auf. Ein Griffel ist eine Art Bleistift aus Schiefergestein. Damit können wir auf die Schiefertafel schreiben.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Der Griffelkasten ist aus Holz und meistens bunt angemalt und wunderschön.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Wir nutzen den Kasten ab der ersten Klasse. Danach begleitet er uns durch unsere Schulzeit.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Heute nutzt du ein Federmäppchen für deine Schreibsachen. Das ist nicht ganz so schwer wie unser Griffelkasten und es passen auch mehr und größere Dinge, wie das Geodreieck, hinein.</a:t>
            </a:r>
          </a:p>
        </p:txBody>
      </p:sp>
      <p:pic>
        <p:nvPicPr>
          <p:cNvPr id="5" name="Grafik 4" descr="Ein Bild, das Spielzeug, Puppe enthält.&#10;&#10;Automatisch generierte Beschreibung">
            <a:extLst>
              <a:ext uri="{FF2B5EF4-FFF2-40B4-BE49-F238E27FC236}">
                <a16:creationId xmlns:a16="http://schemas.microsoft.com/office/drawing/2014/main" id="{0A65D69D-1BE5-4AAB-9C3D-A720AB68C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5652" y="5170301"/>
            <a:ext cx="1310509" cy="1310509"/>
          </a:xfrm>
          <a:prstGeom prst="rect">
            <a:avLst/>
          </a:prstGeom>
        </p:spPr>
      </p:pic>
    </p:spTree>
    <p:extLst>
      <p:ext uri="{BB962C8B-B14F-4D97-AF65-F5344CB8AC3E}">
        <p14:creationId xmlns:p14="http://schemas.microsoft.com/office/powerpoint/2010/main" val="2550311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 </a:t>
            </a:r>
          </a:p>
        </p:txBody>
      </p:sp>
      <p:pic>
        <p:nvPicPr>
          <p:cNvPr id="5" name="Grafik 4" descr="Ein Bild, das drinnen, Tisch, Boden, aus Holz enthält.&#10;&#10;Automatisch generierte Beschreibung">
            <a:extLst>
              <a:ext uri="{FF2B5EF4-FFF2-40B4-BE49-F238E27FC236}">
                <a16:creationId xmlns:a16="http://schemas.microsoft.com/office/drawing/2014/main" id="{5575D847-EBF7-4894-AB41-B88E71EE6B3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89379" y="2646978"/>
            <a:ext cx="5133443" cy="3422295"/>
          </a:xfrm>
          <a:prstGeom prst="rect">
            <a:avLst/>
          </a:prstGeom>
        </p:spPr>
      </p:pic>
    </p:spTree>
    <p:extLst>
      <p:ext uri="{BB962C8B-B14F-4D97-AF65-F5344CB8AC3E}">
        <p14:creationId xmlns:p14="http://schemas.microsoft.com/office/powerpoint/2010/main" val="2402285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 </a:t>
            </a:r>
          </a:p>
        </p:txBody>
      </p:sp>
      <p:sp>
        <p:nvSpPr>
          <p:cNvPr id="16" name="Interaktive Schaltfläche: Nächste(r) oder Weiter 15">
            <a:hlinkClick r:id="" action="ppaction://hlinkshowjump?jump=previousslide" highlightClick="1"/>
            <a:extLst>
              <a:ext uri="{FF2B5EF4-FFF2-40B4-BE49-F238E27FC236}">
                <a16:creationId xmlns:a16="http://schemas.microsoft.com/office/drawing/2014/main" id="{C9D19C05-816A-4442-9820-220A0CC63CCF}"/>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1/4</a:t>
            </a:r>
          </a:p>
        </p:txBody>
      </p:sp>
      <p:pic>
        <p:nvPicPr>
          <p:cNvPr id="5" name="Grafik 4" descr="Ein Bild, das Text enthält.&#10;&#10;Automatisch generierte Beschreibung">
            <a:extLst>
              <a:ext uri="{FF2B5EF4-FFF2-40B4-BE49-F238E27FC236}">
                <a16:creationId xmlns:a16="http://schemas.microsoft.com/office/drawing/2014/main" id="{B9FBCF0E-4DA2-4B8B-A10F-C65922D7753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0241" t="20263" r="11722" b="10981"/>
          <a:stretch/>
        </p:blipFill>
        <p:spPr>
          <a:xfrm>
            <a:off x="3126830" y="2663788"/>
            <a:ext cx="5530913" cy="3248730"/>
          </a:xfrm>
          <a:prstGeom prst="rect">
            <a:avLst/>
          </a:prstGeom>
        </p:spPr>
      </p:pic>
    </p:spTree>
    <p:extLst>
      <p:ext uri="{BB962C8B-B14F-4D97-AF65-F5344CB8AC3E}">
        <p14:creationId xmlns:p14="http://schemas.microsoft.com/office/powerpoint/2010/main" val="319490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85E3B812-2512-4295-A0BC-05B3EF8766DC}"/>
              </a:ext>
            </a:extLst>
          </p:cNvPr>
          <p:cNvSpPr/>
          <p:nvPr/>
        </p:nvSpPr>
        <p:spPr>
          <a:xfrm>
            <a:off x="2008509" y="483436"/>
            <a:ext cx="8174981" cy="1287306"/>
          </a:xfrm>
          <a:prstGeom prst="roundRect">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Grundschrift" panose="00000500000000000000" pitchFamily="2" charset="0"/>
              </a:rPr>
              <a:t>So geht´s:</a:t>
            </a:r>
          </a:p>
        </p:txBody>
      </p:sp>
      <p:sp>
        <p:nvSpPr>
          <p:cNvPr id="10" name="Rechteck: abgerundete Ecken 9">
            <a:hlinkClick r:id="rId2" action="ppaction://hlinksldjump"/>
            <a:extLst>
              <a:ext uri="{FF2B5EF4-FFF2-40B4-BE49-F238E27FC236}">
                <a16:creationId xmlns:a16="http://schemas.microsoft.com/office/drawing/2014/main" id="{48C956CB-0FAD-4CEB-826F-6CF2153FE865}"/>
              </a:ext>
            </a:extLst>
          </p:cNvPr>
          <p:cNvSpPr/>
          <p:nvPr/>
        </p:nvSpPr>
        <p:spPr>
          <a:xfrm>
            <a:off x="10325100" y="5972175"/>
            <a:ext cx="1466850" cy="59055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b="1" dirty="0">
                <a:solidFill>
                  <a:schemeClr val="tx1"/>
                </a:solidFill>
                <a:latin typeface="Grundschrift" panose="00000500000000000000" pitchFamily="2" charset="0"/>
              </a:rPr>
              <a:t>Weiter</a:t>
            </a:r>
            <a:endParaRPr lang="de-DE" b="1" dirty="0">
              <a:solidFill>
                <a:schemeClr val="tx1"/>
              </a:solidFill>
              <a:latin typeface="Grundschrift" panose="00000500000000000000" pitchFamily="2" charset="0"/>
            </a:endParaRPr>
          </a:p>
        </p:txBody>
      </p:sp>
      <p:sp>
        <p:nvSpPr>
          <p:cNvPr id="13" name="Rechteck: abgerundete Ecken 12">
            <a:extLst>
              <a:ext uri="{FF2B5EF4-FFF2-40B4-BE49-F238E27FC236}">
                <a16:creationId xmlns:a16="http://schemas.microsoft.com/office/drawing/2014/main" id="{A0F92CD0-2507-4668-8A41-6943E6EC6BC8}"/>
              </a:ext>
            </a:extLst>
          </p:cNvPr>
          <p:cNvSpPr/>
          <p:nvPr/>
        </p:nvSpPr>
        <p:spPr>
          <a:xfrm>
            <a:off x="18282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de-DE" dirty="0">
                <a:solidFill>
                  <a:schemeClr val="tx1"/>
                </a:solidFill>
                <a:latin typeface="Grundschrift" panose="00000500000000000000" pitchFamily="2" charset="0"/>
              </a:rPr>
              <a:t>3. Zuletzt gibt es noch den Homebutton.</a:t>
            </a:r>
          </a:p>
          <a:p>
            <a:pPr>
              <a:spcBef>
                <a:spcPts val="600"/>
              </a:spcBef>
              <a:spcAft>
                <a:spcPts val="1200"/>
              </a:spcAft>
            </a:pPr>
            <a:r>
              <a:rPr lang="de-DE" dirty="0">
                <a:solidFill>
                  <a:schemeClr val="tx1"/>
                </a:solidFill>
                <a:latin typeface="Grundschrift" panose="00000500000000000000" pitchFamily="2" charset="0"/>
              </a:rPr>
              <a:t>			Wenn du auf ihn klickst kommst du wieder ins Klassenzimmer				zurück. Hier kannst du einen neuen Gegenstand wählen.</a:t>
            </a:r>
          </a:p>
          <a:p>
            <a:pPr>
              <a:spcBef>
                <a:spcPts val="600"/>
              </a:spcBef>
              <a:spcAft>
                <a:spcPts val="1200"/>
              </a:spcAft>
            </a:pPr>
            <a:endParaRPr lang="de-DE" sz="100" dirty="0">
              <a:solidFill>
                <a:schemeClr val="tx1"/>
              </a:solidFill>
              <a:latin typeface="Grundschrift" panose="00000500000000000000" pitchFamily="2" charset="0"/>
            </a:endParaRPr>
          </a:p>
          <a:p>
            <a:pPr>
              <a:spcBef>
                <a:spcPts val="600"/>
              </a:spcBef>
              <a:spcAft>
                <a:spcPts val="1200"/>
              </a:spcAft>
            </a:pPr>
            <a:r>
              <a:rPr lang="de-DE" dirty="0">
                <a:solidFill>
                  <a:schemeClr val="tx1"/>
                </a:solidFill>
                <a:latin typeface="Grundschrift" panose="00000500000000000000" pitchFamily="2" charset="0"/>
              </a:rPr>
              <a:t>4. Im Klassenzimmer kannst du verschiedenen Gegenstände anklicken. </a:t>
            </a:r>
          </a:p>
          <a:p>
            <a:pPr>
              <a:spcAft>
                <a:spcPts val="1200"/>
              </a:spcAft>
            </a:pPr>
            <a:r>
              <a:rPr lang="de-DE" dirty="0">
                <a:solidFill>
                  <a:schemeClr val="tx1"/>
                </a:solidFill>
                <a:latin typeface="Grundschrift" panose="00000500000000000000" pitchFamily="2" charset="0"/>
              </a:rPr>
              <a:t>	Probiere es einfach mal aus.</a:t>
            </a:r>
          </a:p>
          <a:p>
            <a:pPr>
              <a:spcAft>
                <a:spcPts val="1200"/>
              </a:spcAft>
            </a:pPr>
            <a:r>
              <a:rPr lang="de-DE" dirty="0">
                <a:solidFill>
                  <a:schemeClr val="tx1"/>
                </a:solidFill>
                <a:latin typeface="Grundschrift" panose="00000500000000000000" pitchFamily="2" charset="0"/>
              </a:rPr>
              <a:t>5. Wenn du das Klassenzimmer verlassen möchtest, klicke auf: </a:t>
            </a:r>
          </a:p>
          <a:p>
            <a:pPr>
              <a:spcBef>
                <a:spcPts val="600"/>
              </a:spcBef>
              <a:spcAft>
                <a:spcPts val="1200"/>
              </a:spcAft>
            </a:pPr>
            <a:endParaRPr lang="de-DE" sz="100" dirty="0">
              <a:solidFill>
                <a:schemeClr val="tx1"/>
              </a:solidFill>
              <a:latin typeface="Grundschrift" panose="00000500000000000000" pitchFamily="2" charset="0"/>
            </a:endParaRPr>
          </a:p>
          <a:p>
            <a:pPr>
              <a:spcBef>
                <a:spcPts val="600"/>
              </a:spcBef>
              <a:spcAft>
                <a:spcPts val="1200"/>
              </a:spcAft>
            </a:pPr>
            <a:endParaRPr lang="de-DE" sz="100" dirty="0">
              <a:solidFill>
                <a:schemeClr val="tx1"/>
              </a:solidFill>
              <a:latin typeface="Grundschrift" panose="00000500000000000000" pitchFamily="2" charset="0"/>
            </a:endParaRPr>
          </a:p>
          <a:p>
            <a:pPr algn="ctr">
              <a:spcBef>
                <a:spcPts val="600"/>
              </a:spcBef>
              <a:spcAft>
                <a:spcPts val="1200"/>
              </a:spcAft>
            </a:pPr>
            <a:r>
              <a:rPr lang="de-DE" sz="2400" dirty="0">
                <a:solidFill>
                  <a:schemeClr val="tx1"/>
                </a:solidFill>
                <a:latin typeface="Grundschrift" panose="00000500000000000000" pitchFamily="2" charset="0"/>
              </a:rPr>
              <a:t>UND JETZT: Viel Spaß!</a:t>
            </a:r>
          </a:p>
        </p:txBody>
      </p:sp>
      <p:sp>
        <p:nvSpPr>
          <p:cNvPr id="17" name="Interaktive Schaltfläche: Nächste(r) oder Weiter 16">
            <a:hlinkClick r:id="" action="ppaction://hlinkshowjump?jump=previousslide" highlightClick="1"/>
            <a:extLst>
              <a:ext uri="{FF2B5EF4-FFF2-40B4-BE49-F238E27FC236}">
                <a16:creationId xmlns:a16="http://schemas.microsoft.com/office/drawing/2014/main" id="{CD0BFCC8-C20B-40CF-AA4F-4AE55CB32FA0}"/>
              </a:ext>
            </a:extLst>
          </p:cNvPr>
          <p:cNvSpPr/>
          <p:nvPr/>
        </p:nvSpPr>
        <p:spPr>
          <a:xfrm flipH="1">
            <a:off x="2108863" y="5455318"/>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 </a:t>
            </a:r>
          </a:p>
        </p:txBody>
      </p:sp>
      <p:pic>
        <p:nvPicPr>
          <p:cNvPr id="5" name="Grafik 4">
            <a:extLst>
              <a:ext uri="{FF2B5EF4-FFF2-40B4-BE49-F238E27FC236}">
                <a16:creationId xmlns:a16="http://schemas.microsoft.com/office/drawing/2014/main" id="{FBD6DF89-DD7B-4477-A53C-751999B5867C}"/>
              </a:ext>
            </a:extLst>
          </p:cNvPr>
          <p:cNvPicPr>
            <a:picLocks noChangeAspect="1"/>
          </p:cNvPicPr>
          <p:nvPr/>
        </p:nvPicPr>
        <p:blipFill>
          <a:blip r:embed="rId3"/>
          <a:stretch>
            <a:fillRect/>
          </a:stretch>
        </p:blipFill>
        <p:spPr>
          <a:xfrm>
            <a:off x="2430431" y="2524543"/>
            <a:ext cx="885895" cy="756025"/>
          </a:xfrm>
          <a:prstGeom prst="rect">
            <a:avLst/>
          </a:prstGeom>
        </p:spPr>
      </p:pic>
      <p:pic>
        <p:nvPicPr>
          <p:cNvPr id="7" name="Grafik 6">
            <a:extLst>
              <a:ext uri="{FF2B5EF4-FFF2-40B4-BE49-F238E27FC236}">
                <a16:creationId xmlns:a16="http://schemas.microsoft.com/office/drawing/2014/main" id="{3BBC50AE-835A-4131-8E86-862519E2302C}"/>
              </a:ext>
            </a:extLst>
          </p:cNvPr>
          <p:cNvPicPr>
            <a:picLocks noChangeAspect="1"/>
          </p:cNvPicPr>
          <p:nvPr/>
        </p:nvPicPr>
        <p:blipFill>
          <a:blip r:embed="rId4"/>
          <a:stretch>
            <a:fillRect/>
          </a:stretch>
        </p:blipFill>
        <p:spPr>
          <a:xfrm>
            <a:off x="8593137" y="4407268"/>
            <a:ext cx="931863" cy="494931"/>
          </a:xfrm>
          <a:prstGeom prst="rect">
            <a:avLst/>
          </a:prstGeom>
        </p:spPr>
      </p:pic>
    </p:spTree>
    <p:extLst>
      <p:ext uri="{BB962C8B-B14F-4D97-AF65-F5344CB8AC3E}">
        <p14:creationId xmlns:p14="http://schemas.microsoft.com/office/powerpoint/2010/main" val="2952043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4/4 </a:t>
            </a:r>
          </a:p>
        </p:txBody>
      </p:sp>
      <p:sp>
        <p:nvSpPr>
          <p:cNvPr id="16" name="Interaktive Schaltfläche: Nächste(r) oder Weiter 15">
            <a:hlinkClick r:id="" action="ppaction://hlinkshowjump?jump=previousslide" highlightClick="1"/>
            <a:extLst>
              <a:ext uri="{FF2B5EF4-FFF2-40B4-BE49-F238E27FC236}">
                <a16:creationId xmlns:a16="http://schemas.microsoft.com/office/drawing/2014/main" id="{C9D19C05-816A-4442-9820-220A0CC63CCF}"/>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a:t>
            </a:r>
          </a:p>
        </p:txBody>
      </p:sp>
      <p:pic>
        <p:nvPicPr>
          <p:cNvPr id="6" name="Grafik 5" descr="Ein Bild, das Tisch, drinnen, Boden, aus Holz enthält.&#10;&#10;Automatisch generierte Beschreibung">
            <a:extLst>
              <a:ext uri="{FF2B5EF4-FFF2-40B4-BE49-F238E27FC236}">
                <a16:creationId xmlns:a16="http://schemas.microsoft.com/office/drawing/2014/main" id="{B48A15CC-2FEE-45EA-BC14-82E6074715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96699" y="2526418"/>
            <a:ext cx="5155144" cy="3436762"/>
          </a:xfrm>
          <a:prstGeom prst="rect">
            <a:avLst/>
          </a:prstGeom>
        </p:spPr>
      </p:pic>
    </p:spTree>
    <p:extLst>
      <p:ext uri="{BB962C8B-B14F-4D97-AF65-F5344CB8AC3E}">
        <p14:creationId xmlns:p14="http://schemas.microsoft.com/office/powerpoint/2010/main" val="3970147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Griffelkasten-Fotos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6" name="Interaktive Schaltfläche: Nächste(r) oder Weiter 15">
            <a:hlinkClick r:id="" action="ppaction://hlinkshowjump?jump=previousslide" highlightClick="1"/>
            <a:extLst>
              <a:ext uri="{FF2B5EF4-FFF2-40B4-BE49-F238E27FC236}">
                <a16:creationId xmlns:a16="http://schemas.microsoft.com/office/drawing/2014/main" id="{C9D19C05-816A-4442-9820-220A0CC63CCF}"/>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a:t>
            </a:r>
          </a:p>
        </p:txBody>
      </p:sp>
      <p:pic>
        <p:nvPicPr>
          <p:cNvPr id="6" name="Grafik 5" descr="Ein Bild, das Wand, drinnen enthält.&#10;&#10;Automatisch generierte Beschreibung">
            <a:extLst>
              <a:ext uri="{FF2B5EF4-FFF2-40B4-BE49-F238E27FC236}">
                <a16:creationId xmlns:a16="http://schemas.microsoft.com/office/drawing/2014/main" id="{376BA635-65CB-49FB-9734-16E9E4B609D2}"/>
              </a:ext>
            </a:extLst>
          </p:cNvPr>
          <p:cNvPicPr>
            <a:picLocks noChangeAspect="1"/>
          </p:cNvPicPr>
          <p:nvPr/>
        </p:nvPicPr>
        <p:blipFill rotWithShape="1">
          <a:blip r:embed="rId8">
            <a:extLst>
              <a:ext uri="{28A0092B-C50C-407E-A947-70E740481C1C}">
                <a14:useLocalDpi xmlns:a14="http://schemas.microsoft.com/office/drawing/2010/main" val="0"/>
              </a:ext>
            </a:extLst>
          </a:blip>
          <a:srcRect l="9598" t="8340" r="12913" b="20084"/>
          <a:stretch/>
        </p:blipFill>
        <p:spPr>
          <a:xfrm>
            <a:off x="3350016" y="2600622"/>
            <a:ext cx="5048510" cy="3497433"/>
          </a:xfrm>
          <a:prstGeom prst="rect">
            <a:avLst/>
          </a:prstGeom>
        </p:spPr>
      </p:pic>
    </p:spTree>
    <p:extLst>
      <p:ext uri="{BB962C8B-B14F-4D97-AF65-F5344CB8AC3E}">
        <p14:creationId xmlns:p14="http://schemas.microsoft.com/office/powerpoint/2010/main" val="1462713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1E4661DD-701D-4198-A066-1A4F7D584544}"/>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solidFill>
                  <a:schemeClr val="tx1"/>
                </a:solidFill>
                <a:latin typeface="Grundschrift" panose="00000500000000000000" pitchFamily="2" charset="0"/>
              </a:rPr>
              <a:t>Hier kannst du dir anschauen, welche Fächer wir in der Schule haben, an welchen Tagen wir in die Schule gehen und wie lange.</a:t>
            </a:r>
          </a:p>
        </p:txBody>
      </p:sp>
      <p:sp>
        <p:nvSpPr>
          <p:cNvPr id="14" name="Rechteck: abgerundete Ecken 13">
            <a:hlinkClick r:id="rId5" action="ppaction://hlinksldjump"/>
            <a:extLst>
              <a:ext uri="{FF2B5EF4-FFF2-40B4-BE49-F238E27FC236}">
                <a16:creationId xmlns:a16="http://schemas.microsoft.com/office/drawing/2014/main" id="{D1A74162-E6E8-4A55-A97B-8F6984E6C3B6}"/>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6" action="ppaction://hlinksldjump"/>
            <a:extLst>
              <a:ext uri="{FF2B5EF4-FFF2-40B4-BE49-F238E27FC236}">
                <a16:creationId xmlns:a16="http://schemas.microsoft.com/office/drawing/2014/main" id="{8AF66D4D-9CFF-4396-BA99-A19A856BAC84}"/>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9" name="Grafik 18" descr="Kamera">
            <a:extLst>
              <a:ext uri="{FF2B5EF4-FFF2-40B4-BE49-F238E27FC236}">
                <a16:creationId xmlns:a16="http://schemas.microsoft.com/office/drawing/2014/main" id="{D119B4E1-6A75-4860-8A45-853676C3CEF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7BE33719-AB0A-44A4-AE9F-D0A7509A9A0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59668" y="2069759"/>
            <a:ext cx="994298" cy="994298"/>
          </a:xfrm>
          <a:prstGeom prst="rect">
            <a:avLst/>
          </a:prstGeom>
        </p:spPr>
      </p:pic>
      <p:sp>
        <p:nvSpPr>
          <p:cNvPr id="10" name="Rechteck: abgerundete Ecken 9">
            <a:hlinkClick r:id="rId11" action="ppaction://hlinksldjump"/>
            <a:extLst>
              <a:ext uri="{FF2B5EF4-FFF2-40B4-BE49-F238E27FC236}">
                <a16:creationId xmlns:a16="http://schemas.microsoft.com/office/drawing/2014/main" id="{F0CD9B73-A26E-4B99-AE2E-F9993651C721}"/>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2" name="Grafik 11" descr="Lupe">
            <a:extLst>
              <a:ext uri="{FF2B5EF4-FFF2-40B4-BE49-F238E27FC236}">
                <a16:creationId xmlns:a16="http://schemas.microsoft.com/office/drawing/2014/main" id="{7397D957-F759-476D-9219-42E16033FB4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99617" y="5138381"/>
            <a:ext cx="914400" cy="914400"/>
          </a:xfrm>
          <a:prstGeom prst="rect">
            <a:avLst/>
          </a:prstGeom>
        </p:spPr>
      </p:pic>
      <p:pic>
        <p:nvPicPr>
          <p:cNvPr id="13" name="Grafik 12">
            <a:extLst>
              <a:ext uri="{FF2B5EF4-FFF2-40B4-BE49-F238E27FC236}">
                <a16:creationId xmlns:a16="http://schemas.microsoft.com/office/drawing/2014/main" id="{8C50CA6B-B899-40F4-9B60-625259E77A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70655" y="3252225"/>
            <a:ext cx="3419223" cy="2940718"/>
          </a:xfrm>
          <a:prstGeom prst="rect">
            <a:avLst/>
          </a:prstGeom>
        </p:spPr>
      </p:pic>
    </p:spTree>
    <p:extLst>
      <p:ext uri="{BB962C8B-B14F-4D97-AF65-F5344CB8AC3E}">
        <p14:creationId xmlns:p14="http://schemas.microsoft.com/office/powerpoint/2010/main" val="4284659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5" name="Rechteck: abgerundete Ecken 14">
            <a:extLst>
              <a:ext uri="{FF2B5EF4-FFF2-40B4-BE49-F238E27FC236}">
                <a16:creationId xmlns:a16="http://schemas.microsoft.com/office/drawing/2014/main" id="{960CA22D-DD2A-449B-8D98-63A89BCDE6F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Den Stundenplan gibt es erst seit letztem Jahr. Davor haben unsere Lehrer beschlossen, wann wir welches Fach lernen.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Jetzt dürfen wir ihn sogar mit nach Hause nehmen.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Hier steht jetzt genau, was wir am Montag, Dienstag, Mittwoch, Donnerstag, Freitag und Samstag lernen.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So können wir uns immer auf den nächsten Tag vorbereiten.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Sonntag haben wir dann zum Glück frei, sodass wir unserer Familie helfen können.</a:t>
            </a:r>
          </a:p>
        </p:txBody>
      </p:sp>
      <p:pic>
        <p:nvPicPr>
          <p:cNvPr id="16" name="Grafik 15" descr="Informationen">
            <a:extLst>
              <a:ext uri="{FF2B5EF4-FFF2-40B4-BE49-F238E27FC236}">
                <a16:creationId xmlns:a16="http://schemas.microsoft.com/office/drawing/2014/main" id="{92E798B5-DCE2-4A19-A402-9D5D407EB18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0" name="Interaktive Schaltfläche: Nächste(r) oder Weiter 9">
            <a:hlinkClick r:id="" action="ppaction://hlinkshowjump?jump=nextslide" highlightClick="1"/>
            <a:extLst>
              <a:ext uri="{FF2B5EF4-FFF2-40B4-BE49-F238E27FC236}">
                <a16:creationId xmlns:a16="http://schemas.microsoft.com/office/drawing/2014/main" id="{525440A4-EA59-4512-827B-CF026D0DED89}"/>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Tree>
    <p:extLst>
      <p:ext uri="{BB962C8B-B14F-4D97-AF65-F5344CB8AC3E}">
        <p14:creationId xmlns:p14="http://schemas.microsoft.com/office/powerpoint/2010/main" val="3225896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5" name="Rechteck: abgerundete Ecken 14">
            <a:extLst>
              <a:ext uri="{FF2B5EF4-FFF2-40B4-BE49-F238E27FC236}">
                <a16:creationId xmlns:a16="http://schemas.microsoft.com/office/drawing/2014/main" id="{960CA22D-DD2A-449B-8D98-63A89BCDE6F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de-DE" dirty="0">
                <a:solidFill>
                  <a:schemeClr val="tx1"/>
                </a:solidFill>
                <a:latin typeface="Grundschrift" panose="00000500000000000000" pitchFamily="2" charset="0"/>
              </a:rPr>
              <a:t>Das hier ist mein Stundenplan in diesem Jahr:</a:t>
            </a: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1200"/>
              </a:spcAft>
            </a:pPr>
            <a:endParaRPr lang="de-DE" dirty="0">
              <a:solidFill>
                <a:schemeClr val="tx1"/>
              </a:solidFill>
              <a:latin typeface="Grundschrift" panose="00000500000000000000" pitchFamily="2" charset="0"/>
            </a:endParaRPr>
          </a:p>
          <a:p>
            <a:pPr>
              <a:spcBef>
                <a:spcPts val="600"/>
              </a:spcBef>
              <a:spcAft>
                <a:spcPts val="600"/>
              </a:spcAft>
            </a:pPr>
            <a:r>
              <a:rPr lang="de-DE" dirty="0">
                <a:solidFill>
                  <a:schemeClr val="tx1"/>
                </a:solidFill>
                <a:latin typeface="Grundschrift" panose="00000500000000000000" pitchFamily="2" charset="0"/>
              </a:rPr>
              <a:t>			</a:t>
            </a:r>
          </a:p>
          <a:p>
            <a:pPr>
              <a:spcBef>
                <a:spcPts val="600"/>
              </a:spcBef>
              <a:spcAft>
                <a:spcPts val="600"/>
              </a:spcAft>
            </a:pPr>
            <a:r>
              <a:rPr lang="de-DE" dirty="0">
                <a:solidFill>
                  <a:schemeClr val="tx1"/>
                </a:solidFill>
                <a:latin typeface="Grundschrift" panose="00000500000000000000" pitchFamily="2" charset="0"/>
              </a:rPr>
              <a:t>				Bearbeite jetzt den Forscherauftrag!</a:t>
            </a:r>
          </a:p>
        </p:txBody>
      </p:sp>
      <p:pic>
        <p:nvPicPr>
          <p:cNvPr id="16" name="Grafik 15" descr="Informationen">
            <a:extLst>
              <a:ext uri="{FF2B5EF4-FFF2-40B4-BE49-F238E27FC236}">
                <a16:creationId xmlns:a16="http://schemas.microsoft.com/office/drawing/2014/main" id="{92E798B5-DCE2-4A19-A402-9D5D407EB18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pic>
        <p:nvPicPr>
          <p:cNvPr id="5" name="Grafik 4">
            <a:extLst>
              <a:ext uri="{FF2B5EF4-FFF2-40B4-BE49-F238E27FC236}">
                <a16:creationId xmlns:a16="http://schemas.microsoft.com/office/drawing/2014/main" id="{CF37C4EA-4893-4334-B19A-677B45EB2C98}"/>
              </a:ext>
            </a:extLst>
          </p:cNvPr>
          <p:cNvPicPr>
            <a:picLocks noChangeAspect="1"/>
          </p:cNvPicPr>
          <p:nvPr/>
        </p:nvPicPr>
        <p:blipFill>
          <a:blip r:embed="rId8"/>
          <a:stretch>
            <a:fillRect/>
          </a:stretch>
        </p:blipFill>
        <p:spPr>
          <a:xfrm>
            <a:off x="3392235" y="2578902"/>
            <a:ext cx="4845753" cy="3254129"/>
          </a:xfrm>
          <a:prstGeom prst="rect">
            <a:avLst/>
          </a:prstGeom>
        </p:spPr>
      </p:pic>
      <p:sp>
        <p:nvSpPr>
          <p:cNvPr id="10" name="Interaktive Schaltfläche: Nächste(r) oder Weiter 9">
            <a:hlinkClick r:id="" action="ppaction://hlinkshowjump?jump=previousslide" highlightClick="1"/>
            <a:extLst>
              <a:ext uri="{FF2B5EF4-FFF2-40B4-BE49-F238E27FC236}">
                <a16:creationId xmlns:a16="http://schemas.microsoft.com/office/drawing/2014/main" id="{C83ABF85-C8E6-402D-A6AE-3B1F0AD04728}"/>
              </a:ext>
            </a:extLst>
          </p:cNvPr>
          <p:cNvSpPr/>
          <p:nvPr/>
        </p:nvSpPr>
        <p:spPr>
          <a:xfrm flipH="1">
            <a:off x="2009768" y="5564375"/>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 </a:t>
            </a:r>
          </a:p>
        </p:txBody>
      </p:sp>
      <p:sp>
        <p:nvSpPr>
          <p:cNvPr id="11" name="Rechteck: abgerundete Ecken 10">
            <a:hlinkClick r:id="rId9" action="ppaction://hlinksldjump"/>
            <a:extLst>
              <a:ext uri="{FF2B5EF4-FFF2-40B4-BE49-F238E27FC236}">
                <a16:creationId xmlns:a16="http://schemas.microsoft.com/office/drawing/2014/main" id="{4DA46698-BCA8-47B6-BEB2-21E7D99A111B}"/>
              </a:ext>
            </a:extLst>
          </p:cNvPr>
          <p:cNvSpPr/>
          <p:nvPr/>
        </p:nvSpPr>
        <p:spPr>
          <a:xfrm>
            <a:off x="10447991" y="2125944"/>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2" name="Grafik 11" descr="Lupe">
            <a:extLst>
              <a:ext uri="{FF2B5EF4-FFF2-40B4-BE49-F238E27FC236}">
                <a16:creationId xmlns:a16="http://schemas.microsoft.com/office/drawing/2014/main" id="{65C265A5-18B0-470C-A4E2-B4C875633DA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670246" y="2308823"/>
            <a:ext cx="914400" cy="914400"/>
          </a:xfrm>
          <a:prstGeom prst="rect">
            <a:avLst/>
          </a:prstGeom>
        </p:spPr>
      </p:pic>
      <p:pic>
        <p:nvPicPr>
          <p:cNvPr id="13" name="Grafik 12" descr="Lupe">
            <a:extLst>
              <a:ext uri="{FF2B5EF4-FFF2-40B4-BE49-F238E27FC236}">
                <a16:creationId xmlns:a16="http://schemas.microsoft.com/office/drawing/2014/main" id="{438087AA-4736-4622-A2E4-080A826A234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325454" y="6021218"/>
            <a:ext cx="365278" cy="365278"/>
          </a:xfrm>
          <a:prstGeom prst="rect">
            <a:avLst/>
          </a:prstGeom>
        </p:spPr>
      </p:pic>
    </p:spTree>
    <p:extLst>
      <p:ext uri="{BB962C8B-B14F-4D97-AF65-F5344CB8AC3E}">
        <p14:creationId xmlns:p14="http://schemas.microsoft.com/office/powerpoint/2010/main" val="1447454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6" name="Grafik 5" descr="Ein Bild, das Tisch enthält.&#10;&#10;Automatisch generierte Beschreibung">
            <a:extLst>
              <a:ext uri="{FF2B5EF4-FFF2-40B4-BE49-F238E27FC236}">
                <a16:creationId xmlns:a16="http://schemas.microsoft.com/office/drawing/2014/main" id="{4967C1FC-C4A4-491D-8C04-0E07E6937C1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3681494" y="1407224"/>
            <a:ext cx="4004021" cy="6038414"/>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 </a:t>
            </a:r>
          </a:p>
        </p:txBody>
      </p:sp>
    </p:spTree>
    <p:extLst>
      <p:ext uri="{BB962C8B-B14F-4D97-AF65-F5344CB8AC3E}">
        <p14:creationId xmlns:p14="http://schemas.microsoft.com/office/powerpoint/2010/main" val="3965650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21" name="Grafik 20">
            <a:extLst>
              <a:ext uri="{FF2B5EF4-FFF2-40B4-BE49-F238E27FC236}">
                <a16:creationId xmlns:a16="http://schemas.microsoft.com/office/drawing/2014/main" id="{38B387F9-FA08-466A-9F0B-F4FE010337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4228" y="2443562"/>
            <a:ext cx="4565009" cy="3926156"/>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 </a:t>
            </a:r>
          </a:p>
        </p:txBody>
      </p:sp>
      <p:sp>
        <p:nvSpPr>
          <p:cNvPr id="16" name="Interaktive Schaltfläche: Nächste(r) oder Weiter 15">
            <a:hlinkClick r:id="" action="ppaction://hlinkshowjump?jump=previousslide" highlightClick="1"/>
            <a:extLst>
              <a:ext uri="{FF2B5EF4-FFF2-40B4-BE49-F238E27FC236}">
                <a16:creationId xmlns:a16="http://schemas.microsoft.com/office/drawing/2014/main" id="{C9D19C05-816A-4442-9820-220A0CC63CCF}"/>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1/4</a:t>
            </a:r>
          </a:p>
        </p:txBody>
      </p:sp>
    </p:spTree>
    <p:extLst>
      <p:ext uri="{BB962C8B-B14F-4D97-AF65-F5344CB8AC3E}">
        <p14:creationId xmlns:p14="http://schemas.microsoft.com/office/powerpoint/2010/main" val="1709560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C175F8EC-0618-4854-ABA4-100D9ADEF4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3900923" y="1643951"/>
            <a:ext cx="3953937" cy="5598264"/>
          </a:xfrm>
          <a:prstGeom prst="rect">
            <a:avLst/>
          </a:prstGeom>
        </p:spPr>
      </p:pic>
      <p:sp>
        <p:nvSpPr>
          <p:cNvPr id="23" name="Interaktive Schaltfläche: Nächste(r) oder Weiter 22">
            <a:hlinkClick r:id="" action="ppaction://hlinkshowjump?jump=nextslide" highlightClick="1"/>
            <a:extLst>
              <a:ext uri="{FF2B5EF4-FFF2-40B4-BE49-F238E27FC236}">
                <a16:creationId xmlns:a16="http://schemas.microsoft.com/office/drawing/2014/main" id="{1F5AB59D-7CBC-44ED-86A8-D6E34049B1A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4/4 </a:t>
            </a:r>
          </a:p>
        </p:txBody>
      </p:sp>
      <p:sp>
        <p:nvSpPr>
          <p:cNvPr id="16" name="Interaktive Schaltfläche: Nächste(r) oder Weiter 15">
            <a:hlinkClick r:id="" action="ppaction://hlinkshowjump?jump=previousslide" highlightClick="1"/>
            <a:extLst>
              <a:ext uri="{FF2B5EF4-FFF2-40B4-BE49-F238E27FC236}">
                <a16:creationId xmlns:a16="http://schemas.microsoft.com/office/drawing/2014/main" id="{8820A5C3-FD58-4861-A337-2E68CAD7D8DA}"/>
              </a:ext>
            </a:extLst>
          </p:cNvPr>
          <p:cNvSpPr/>
          <p:nvPr/>
        </p:nvSpPr>
        <p:spPr>
          <a:xfrm flipH="1">
            <a:off x="2001379" y="5564375"/>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a:t>
            </a:r>
          </a:p>
        </p:txBody>
      </p:sp>
    </p:spTree>
    <p:extLst>
      <p:ext uri="{BB962C8B-B14F-4D97-AF65-F5344CB8AC3E}">
        <p14:creationId xmlns:p14="http://schemas.microsoft.com/office/powerpoint/2010/main" val="2728625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934C9252-0070-46BF-905E-E8307EF6B3B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D2AC7872-65A5-43CC-A5DC-5CEDF4962F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9" name="Grafik 8" descr="Ein Bild, das Text, Quittung enthält.&#10;&#10;Automatisch generierte Beschreibung">
            <a:extLst>
              <a:ext uri="{FF2B5EF4-FFF2-40B4-BE49-F238E27FC236}">
                <a16:creationId xmlns:a16="http://schemas.microsoft.com/office/drawing/2014/main" id="{91803BFE-4C74-424B-A77D-4B2329EC941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736"/>
          <a:stretch/>
        </p:blipFill>
        <p:spPr>
          <a:xfrm rot="5400000">
            <a:off x="3969407" y="2036059"/>
            <a:ext cx="3929997" cy="4758169"/>
          </a:xfrm>
          <a:prstGeom prst="rect">
            <a:avLst/>
          </a:prstGeom>
        </p:spPr>
      </p:pic>
      <p:sp>
        <p:nvSpPr>
          <p:cNvPr id="16" name="Interaktive Schaltfläche: Nächste(r) oder Weiter 15">
            <a:hlinkClick r:id="" action="ppaction://hlinkshowjump?jump=previousslide" highlightClick="1"/>
            <a:extLst>
              <a:ext uri="{FF2B5EF4-FFF2-40B4-BE49-F238E27FC236}">
                <a16:creationId xmlns:a16="http://schemas.microsoft.com/office/drawing/2014/main" id="{FC5AF9A3-7824-41FA-B5E5-F1CD7915AB12}"/>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 </a:t>
            </a:r>
          </a:p>
        </p:txBody>
      </p:sp>
    </p:spTree>
    <p:extLst>
      <p:ext uri="{BB962C8B-B14F-4D97-AF65-F5344CB8AC3E}">
        <p14:creationId xmlns:p14="http://schemas.microsoft.com/office/powerpoint/2010/main" val="3930050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Stundenplan-Forscherauftrag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5" name="Rechteck: abgerundete Ecken 14">
            <a:extLst>
              <a:ext uri="{FF2B5EF4-FFF2-40B4-BE49-F238E27FC236}">
                <a16:creationId xmlns:a16="http://schemas.microsoft.com/office/drawing/2014/main" id="{960CA22D-DD2A-449B-8D98-63A89BCDE6F4}"/>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Aha, früher haben die Lehrer bestimmt, welche Fächer sie unterrichten und konnten das so ändern wie sie möchten. Wie ist das denn heute?</a:t>
            </a:r>
          </a:p>
          <a:p>
            <a:pPr marL="285750"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Frag doch mal deine Lehrerin oder deinen Lehrer, ob er oder sie frei entscheiden darf, wie oft und wann welche Fächer unterrichtet werden!</a:t>
            </a:r>
          </a:p>
          <a:p>
            <a:pPr marL="285750"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Nimm dir nun deinen Stundenplan.</a:t>
            </a:r>
          </a:p>
          <a:p>
            <a:pPr marL="742950" lvl="1"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Vergleiche ihn mit dem Stundenplan von Hans.</a:t>
            </a:r>
          </a:p>
          <a:p>
            <a:pPr marL="742950" lvl="1"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Welche Fächer sind gleich? Wie heißen diese Fächer in deinem Stundenplan?</a:t>
            </a:r>
          </a:p>
          <a:p>
            <a:pPr marL="742950" lvl="1"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Gibt es Fächer, die du hast aber Hans nicht oder andersrum?</a:t>
            </a:r>
          </a:p>
          <a:p>
            <a:pPr marL="742950" lvl="1" indent="-285750">
              <a:spcBef>
                <a:spcPts val="600"/>
              </a:spcBef>
              <a:spcAft>
                <a:spcPts val="600"/>
              </a:spcAft>
              <a:buFont typeface="Arial" panose="020B0604020202020204" pitchFamily="34" charset="0"/>
              <a:buChar char="•"/>
            </a:pPr>
            <a:r>
              <a:rPr lang="de-DE" dirty="0">
                <a:solidFill>
                  <a:schemeClr val="tx1"/>
                </a:solidFill>
                <a:latin typeface="Grundschrift" panose="00000500000000000000" pitchFamily="2" charset="0"/>
              </a:rPr>
              <a:t>Bei welchem Fach von Hans würdest du gerne für eine Stunde dabei sein? Warum?</a:t>
            </a:r>
          </a:p>
        </p:txBody>
      </p:sp>
      <p:pic>
        <p:nvPicPr>
          <p:cNvPr id="10" name="Grafik 9" descr="Lupe">
            <a:extLst>
              <a:ext uri="{FF2B5EF4-FFF2-40B4-BE49-F238E27FC236}">
                <a16:creationId xmlns:a16="http://schemas.microsoft.com/office/drawing/2014/main" id="{1B24AE75-40C4-42D2-9090-5B19D14F291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a:extLst>
              <a:ext uri="{FF2B5EF4-FFF2-40B4-BE49-F238E27FC236}">
                <a16:creationId xmlns:a16="http://schemas.microsoft.com/office/drawing/2014/main" id="{2A0E0CB3-EAF0-4B84-8E9D-0A3224990374}"/>
              </a:ext>
            </a:extLst>
          </p:cNvPr>
          <p:cNvPicPr>
            <a:picLocks noChangeAspect="1"/>
          </p:cNvPicPr>
          <p:nvPr/>
        </p:nvPicPr>
        <p:blipFill rotWithShape="1">
          <a:blip r:embed="rId8"/>
          <a:srcRect r="43509" b="6876"/>
          <a:stretch/>
        </p:blipFill>
        <p:spPr>
          <a:xfrm flipH="1">
            <a:off x="8978098" y="2907308"/>
            <a:ext cx="1162189" cy="1915834"/>
          </a:xfrm>
          <a:prstGeom prst="flowChartOffpageConnector">
            <a:avLst/>
          </a:prstGeom>
        </p:spPr>
      </p:pic>
    </p:spTree>
    <p:extLst>
      <p:ext uri="{BB962C8B-B14F-4D97-AF65-F5344CB8AC3E}">
        <p14:creationId xmlns:p14="http://schemas.microsoft.com/office/powerpoint/2010/main" val="40326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oval 9">
            <a:extLst>
              <a:ext uri="{FF2B5EF4-FFF2-40B4-BE49-F238E27FC236}">
                <a16:creationId xmlns:a16="http://schemas.microsoft.com/office/drawing/2014/main" id="{A92D1857-473D-4170-A7DC-7A1FA32981CA}"/>
              </a:ext>
            </a:extLst>
          </p:cNvPr>
          <p:cNvSpPr/>
          <p:nvPr/>
        </p:nvSpPr>
        <p:spPr>
          <a:xfrm>
            <a:off x="655321" y="243626"/>
            <a:ext cx="5440679" cy="3497580"/>
          </a:xfrm>
          <a:prstGeom prst="wedgeEllipseCallout">
            <a:avLst>
              <a:gd name="adj1" fmla="val 63369"/>
              <a:gd name="adj2" fmla="val 166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effectLst/>
                <a:latin typeface="Grundschrift" panose="00000500000000000000" pitchFamily="2" charset="0"/>
              </a:rPr>
              <a:t>Hallo! Wir sind Hans und Gertrud. Sicher wunderst du dich, warum unsere Namen so komisch klingen. Wir leben 1921, also ca. vor 100 Jahren. Aber nicht nur unsere Namen sind anders. </a:t>
            </a:r>
            <a:r>
              <a:rPr lang="de-DE" dirty="0">
                <a:latin typeface="Grundschrift" panose="00000500000000000000" pitchFamily="2" charset="0"/>
              </a:rPr>
              <a:t>K</a:t>
            </a:r>
            <a:r>
              <a:rPr lang="de-DE" dirty="0">
                <a:effectLst/>
                <a:latin typeface="Grundschrift" panose="00000500000000000000" pitchFamily="2" charset="0"/>
              </a:rPr>
              <a:t>omm mit, wir zeigen dir unsere Schule. </a:t>
            </a:r>
            <a:endParaRPr lang="de-DE" dirty="0">
              <a:latin typeface="Grundschrift" panose="00000500000000000000" pitchFamily="2" charset="0"/>
            </a:endParaRPr>
          </a:p>
        </p:txBody>
      </p:sp>
      <p:sp>
        <p:nvSpPr>
          <p:cNvPr id="8" name="Rechteck: abgerundete Ecken 7">
            <a:hlinkClick r:id="rId2" action="ppaction://hlinksldjump"/>
            <a:extLst>
              <a:ext uri="{FF2B5EF4-FFF2-40B4-BE49-F238E27FC236}">
                <a16:creationId xmlns:a16="http://schemas.microsoft.com/office/drawing/2014/main" id="{572AD631-BDA4-476E-85E2-E0EF0A61E973}"/>
              </a:ext>
            </a:extLst>
          </p:cNvPr>
          <p:cNvSpPr/>
          <p:nvPr/>
        </p:nvSpPr>
        <p:spPr>
          <a:xfrm>
            <a:off x="10325100" y="5972175"/>
            <a:ext cx="1466850" cy="59055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b="1" dirty="0">
                <a:solidFill>
                  <a:schemeClr val="tx1"/>
                </a:solidFill>
                <a:latin typeface="Grundschrift" panose="00000500000000000000" pitchFamily="2" charset="0"/>
              </a:rPr>
              <a:t>Weiter</a:t>
            </a:r>
            <a:endParaRPr lang="de-DE" b="1" dirty="0">
              <a:solidFill>
                <a:schemeClr val="tx1"/>
              </a:solidFill>
              <a:latin typeface="Grundschrift" panose="00000500000000000000" pitchFamily="2" charset="0"/>
            </a:endParaRPr>
          </a:p>
        </p:txBody>
      </p:sp>
      <p:pic>
        <p:nvPicPr>
          <p:cNvPr id="3" name="Grafik 2">
            <a:extLst>
              <a:ext uri="{FF2B5EF4-FFF2-40B4-BE49-F238E27FC236}">
                <a16:creationId xmlns:a16="http://schemas.microsoft.com/office/drawing/2014/main" id="{241380CB-09D6-4403-B05D-5FA2289B158D}"/>
              </a:ext>
            </a:extLst>
          </p:cNvPr>
          <p:cNvPicPr>
            <a:picLocks noChangeAspect="1"/>
          </p:cNvPicPr>
          <p:nvPr/>
        </p:nvPicPr>
        <p:blipFill>
          <a:blip r:embed="rId3"/>
          <a:stretch>
            <a:fillRect/>
          </a:stretch>
        </p:blipFill>
        <p:spPr>
          <a:xfrm>
            <a:off x="5105378" y="1300553"/>
            <a:ext cx="5036240" cy="5036240"/>
          </a:xfrm>
          <a:prstGeom prst="rect">
            <a:avLst/>
          </a:prstGeom>
        </p:spPr>
      </p:pic>
    </p:spTree>
    <p:extLst>
      <p:ext uri="{BB962C8B-B14F-4D97-AF65-F5344CB8AC3E}">
        <p14:creationId xmlns:p14="http://schemas.microsoft.com/office/powerpoint/2010/main" val="1207564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Landkarten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B73BE6D1-D052-49AE-9F93-795F5E9DF673}"/>
              </a:ext>
            </a:extLst>
          </p:cNvPr>
          <p:cNvSpPr/>
          <p:nvPr/>
        </p:nvSpPr>
        <p:spPr>
          <a:xfrm>
            <a:off x="3663292"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An dieser Stelle, an der du das schöne Bild angeklickt hast, hängt normalerweise unsere Landkarte. An diesem Ständer kann nämlich alles mögliche aufgehängt werden. Hier kannst du dich zum Thema Landkarten informieren. </a:t>
            </a: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endParaRPr lang="de-DE" dirty="0">
              <a:solidFill>
                <a:schemeClr val="tx1"/>
              </a:solidFill>
              <a:latin typeface="Grundschrift" panose="00000500000000000000" pitchFamily="2" charset="0"/>
            </a:endParaRPr>
          </a:p>
          <a:p>
            <a:pPr algn="ctr"/>
            <a:r>
              <a:rPr lang="de-DE" sz="1400" dirty="0">
                <a:solidFill>
                  <a:schemeClr val="tx1"/>
                </a:solidFill>
                <a:latin typeface="Grundschrift" panose="00000500000000000000" pitchFamily="2" charset="0"/>
              </a:rPr>
              <a:t>(Das Bild erzählt übrigens die Geschichte von Hase und Igel.)</a:t>
            </a:r>
          </a:p>
        </p:txBody>
      </p:sp>
      <p:sp>
        <p:nvSpPr>
          <p:cNvPr id="14" name="Rechteck: abgerundete Ecken 13">
            <a:hlinkClick r:id="rId5" action="ppaction://hlinksldjump"/>
            <a:extLst>
              <a:ext uri="{FF2B5EF4-FFF2-40B4-BE49-F238E27FC236}">
                <a16:creationId xmlns:a16="http://schemas.microsoft.com/office/drawing/2014/main" id="{3B41870F-A6D6-4DD8-964D-24DEA865DAA8}"/>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6" action="ppaction://hlinksldjump"/>
            <a:extLst>
              <a:ext uri="{FF2B5EF4-FFF2-40B4-BE49-F238E27FC236}">
                <a16:creationId xmlns:a16="http://schemas.microsoft.com/office/drawing/2014/main" id="{85E68AEC-2114-474C-A2A6-7B7D6E06ED04}"/>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9" name="Grafik 18" descr="Kamera">
            <a:extLst>
              <a:ext uri="{FF2B5EF4-FFF2-40B4-BE49-F238E27FC236}">
                <a16:creationId xmlns:a16="http://schemas.microsoft.com/office/drawing/2014/main" id="{525673F9-990C-40C8-B35E-C9547C9C2FB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1970B9DA-A62B-4ED8-988F-6F7D60A3DD5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59668" y="2069759"/>
            <a:ext cx="994298" cy="994298"/>
          </a:xfrm>
          <a:prstGeom prst="rect">
            <a:avLst/>
          </a:prstGeom>
        </p:spPr>
      </p:pic>
      <p:pic>
        <p:nvPicPr>
          <p:cNvPr id="4" name="Grafik 3" descr="Ein Bild, das Text, drinnen, Wand, Boden enthält.&#10;&#10;Automatisch generierte Beschreibung">
            <a:extLst>
              <a:ext uri="{FF2B5EF4-FFF2-40B4-BE49-F238E27FC236}">
                <a16:creationId xmlns:a16="http://schemas.microsoft.com/office/drawing/2014/main" id="{880256B1-35A3-4C13-9BDB-989F2753B839}"/>
              </a:ext>
            </a:extLst>
          </p:cNvPr>
          <p:cNvPicPr>
            <a:picLocks noChangeAspect="1"/>
          </p:cNvPicPr>
          <p:nvPr/>
        </p:nvPicPr>
        <p:blipFill rotWithShape="1">
          <a:blip r:embed="rId11">
            <a:extLst>
              <a:ext uri="{28A0092B-C50C-407E-A947-70E740481C1C}">
                <a14:useLocalDpi xmlns:a14="http://schemas.microsoft.com/office/drawing/2010/main" val="0"/>
              </a:ext>
            </a:extLst>
          </a:blip>
          <a:srcRect l="55432" t="14630" r="26049" b="59443"/>
          <a:stretch/>
        </p:blipFill>
        <p:spPr>
          <a:xfrm>
            <a:off x="5473766" y="3590622"/>
            <a:ext cx="2425633" cy="2263924"/>
          </a:xfrm>
          <a:prstGeom prst="rect">
            <a:avLst/>
          </a:prstGeom>
        </p:spPr>
      </p:pic>
    </p:spTree>
    <p:extLst>
      <p:ext uri="{BB962C8B-B14F-4D97-AF65-F5344CB8AC3E}">
        <p14:creationId xmlns:p14="http://schemas.microsoft.com/office/powerpoint/2010/main" val="897002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Landkarten-Informationen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2BF59144-C958-4CE2-95A5-F9DE08AAC2E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Landkarten helfen uns bei der Orientierung in unserer Umgebung. Wir haben kleinere Stadtpläne, aber auch große Wandkarten. So können wir uns die Stadt und die Umgebung gut einprägen.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An den großen Wandkarten können wir mit den Fingern sogar zwischen den einzelnen Häusern entlang fahren. So können wir im Klassenzimmer so tun, als ob wir unsere Freunde besuchen. Wir starten also mit dem Finger zuhause und suchen gemeinsam einen Weg zum anderen.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Karten nutzen wir seit der dritten Kasse und wir werden sie noch bis in die 8. Klasse weiternutzen.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Tafeln sind meistens aus Papier und auf eine Leinwand aus Stoff aufgeklebt.</a:t>
            </a:r>
          </a:p>
        </p:txBody>
      </p:sp>
      <p:pic>
        <p:nvPicPr>
          <p:cNvPr id="15" name="Grafik 14" descr="Informationen">
            <a:extLst>
              <a:ext uri="{FF2B5EF4-FFF2-40B4-BE49-F238E27FC236}">
                <a16:creationId xmlns:a16="http://schemas.microsoft.com/office/drawing/2014/main" id="{286C1B63-3DA1-4D25-831E-2217BB9831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Tree>
    <p:extLst>
      <p:ext uri="{BB962C8B-B14F-4D97-AF65-F5344CB8AC3E}">
        <p14:creationId xmlns:p14="http://schemas.microsoft.com/office/powerpoint/2010/main" val="2828045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Landkarten-Fotos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876AE8D4-76F8-4971-AC0A-B0BEC0DA0D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7" name="Rechteck: abgerundete Ecken 16">
            <a:extLst>
              <a:ext uri="{FF2B5EF4-FFF2-40B4-BE49-F238E27FC236}">
                <a16:creationId xmlns:a16="http://schemas.microsoft.com/office/drawing/2014/main" id="{7128C19C-8C3C-470D-9553-17D3563BDA41}"/>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a:p>
            <a:pPr>
              <a:spcBef>
                <a:spcPts val="600"/>
              </a:spcBef>
              <a:spcAft>
                <a:spcPts val="1200"/>
              </a:spcAft>
            </a:pPr>
            <a:endParaRPr lang="de-DE" dirty="0">
              <a:solidFill>
                <a:schemeClr val="tx1"/>
              </a:solidFill>
              <a:latin typeface="Grundschrift" panose="00000500000000000000" pitchFamily="2" charset="0"/>
            </a:endParaRP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43FB59C8-DF82-43DE-946B-B61145F5A8DE}"/>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 </a:t>
            </a:r>
          </a:p>
        </p:txBody>
      </p:sp>
      <p:pic>
        <p:nvPicPr>
          <p:cNvPr id="6" name="Grafik 5" descr="Ein Bild, das Wand, drinnen, Galerie, Raum enthält.&#10;&#10;Automatisch generierte Beschreibung">
            <a:extLst>
              <a:ext uri="{FF2B5EF4-FFF2-40B4-BE49-F238E27FC236}">
                <a16:creationId xmlns:a16="http://schemas.microsoft.com/office/drawing/2014/main" id="{116C3EF7-153C-4AF9-A0F6-1BD0447AEC1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073" r="7450"/>
          <a:stretch/>
        </p:blipFill>
        <p:spPr>
          <a:xfrm>
            <a:off x="3730009" y="2539978"/>
            <a:ext cx="4318000" cy="3533086"/>
          </a:xfrm>
          <a:prstGeom prst="rect">
            <a:avLst/>
          </a:prstGeom>
        </p:spPr>
      </p:pic>
    </p:spTree>
    <p:extLst>
      <p:ext uri="{BB962C8B-B14F-4D97-AF65-F5344CB8AC3E}">
        <p14:creationId xmlns:p14="http://schemas.microsoft.com/office/powerpoint/2010/main" val="3551475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Landkarten-Fotos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876AE8D4-76F8-4971-AC0A-B0BEC0DA0D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7" name="Rechteck: abgerundete Ecken 16">
            <a:extLst>
              <a:ext uri="{FF2B5EF4-FFF2-40B4-BE49-F238E27FC236}">
                <a16:creationId xmlns:a16="http://schemas.microsoft.com/office/drawing/2014/main" id="{7128C19C-8C3C-470D-9553-17D3563BDA41}"/>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a:p>
            <a:pPr>
              <a:spcBef>
                <a:spcPts val="600"/>
              </a:spcBef>
              <a:spcAft>
                <a:spcPts val="1200"/>
              </a:spcAft>
            </a:pPr>
            <a:endParaRPr lang="de-DE" dirty="0">
              <a:solidFill>
                <a:schemeClr val="tx1"/>
              </a:solidFill>
              <a:latin typeface="Grundschrift" panose="00000500000000000000" pitchFamily="2" charset="0"/>
            </a:endParaRPr>
          </a:p>
        </p:txBody>
      </p:sp>
      <p:sp>
        <p:nvSpPr>
          <p:cNvPr id="18" name="Interaktive Schaltfläche: Nächste(r) oder Weiter 17">
            <a:hlinkClick r:id="" action="ppaction://hlinkshowjump?jump=nextslide" highlightClick="1"/>
            <a:extLst>
              <a:ext uri="{FF2B5EF4-FFF2-40B4-BE49-F238E27FC236}">
                <a16:creationId xmlns:a16="http://schemas.microsoft.com/office/drawing/2014/main" id="{43FB59C8-DF82-43DE-946B-B61145F5A8DE}"/>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3/3 </a:t>
            </a: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49D2820-EF0C-4EE7-A68B-B3EF3169E2B6}"/>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1/3</a:t>
            </a:r>
          </a:p>
        </p:txBody>
      </p:sp>
      <p:pic>
        <p:nvPicPr>
          <p:cNvPr id="5" name="Grafik 4" descr="Ein Bild, das Text, Wand, drinnen, Zeichnung enthält.&#10;&#10;Automatisch generierte Beschreibung">
            <a:extLst>
              <a:ext uri="{FF2B5EF4-FFF2-40B4-BE49-F238E27FC236}">
                <a16:creationId xmlns:a16="http://schemas.microsoft.com/office/drawing/2014/main" id="{E5B460A5-59F1-4C3A-B943-D707922C19A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975" r="15803"/>
          <a:stretch/>
        </p:blipFill>
        <p:spPr>
          <a:xfrm>
            <a:off x="3981971" y="2589824"/>
            <a:ext cx="3784599" cy="3493476"/>
          </a:xfrm>
          <a:prstGeom prst="rect">
            <a:avLst/>
          </a:prstGeom>
        </p:spPr>
      </p:pic>
    </p:spTree>
    <p:extLst>
      <p:ext uri="{BB962C8B-B14F-4D97-AF65-F5344CB8AC3E}">
        <p14:creationId xmlns:p14="http://schemas.microsoft.com/office/powerpoint/2010/main" val="747057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Landkarten-Fotos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876AE8D4-76F8-4971-AC0A-B0BEC0DA0D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7" name="Rechteck: abgerundete Ecken 16">
            <a:extLst>
              <a:ext uri="{FF2B5EF4-FFF2-40B4-BE49-F238E27FC236}">
                <a16:creationId xmlns:a16="http://schemas.microsoft.com/office/drawing/2014/main" id="{7128C19C-8C3C-470D-9553-17D3563BDA41}"/>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a:p>
            <a:pPr>
              <a:spcBef>
                <a:spcPts val="600"/>
              </a:spcBef>
              <a:spcAft>
                <a:spcPts val="1200"/>
              </a:spcAft>
            </a:pPr>
            <a:endParaRPr lang="de-DE" dirty="0">
              <a:solidFill>
                <a:schemeClr val="tx1"/>
              </a:solidFill>
              <a:latin typeface="Grundschrift" panose="00000500000000000000" pitchFamily="2" charset="0"/>
            </a:endParaRPr>
          </a:p>
        </p:txBody>
      </p:sp>
      <p:sp>
        <p:nvSpPr>
          <p:cNvPr id="19" name="Interaktive Schaltfläche: Nächste(r) oder Weiter 18">
            <a:hlinkClick r:id="" action="ppaction://hlinkshowjump?jump=previousslide" highlightClick="1"/>
            <a:extLst>
              <a:ext uri="{FF2B5EF4-FFF2-40B4-BE49-F238E27FC236}">
                <a16:creationId xmlns:a16="http://schemas.microsoft.com/office/drawing/2014/main" id="{649D2820-EF0C-4EE7-A68B-B3EF3169E2B6}"/>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a:t>
            </a:r>
          </a:p>
        </p:txBody>
      </p:sp>
      <p:pic>
        <p:nvPicPr>
          <p:cNvPr id="5" name="Grafik 4" descr="Ein Bild, das Text, Raum, Galerie enthält.&#10;&#10;Automatisch generierte Beschreibung">
            <a:extLst>
              <a:ext uri="{FF2B5EF4-FFF2-40B4-BE49-F238E27FC236}">
                <a16:creationId xmlns:a16="http://schemas.microsoft.com/office/drawing/2014/main" id="{BB24E72D-E0D2-4C16-AD11-AF9F08EAEBA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0685" t="9593" r="8885" b="9593"/>
          <a:stretch/>
        </p:blipFill>
        <p:spPr>
          <a:xfrm>
            <a:off x="3312868" y="2654300"/>
            <a:ext cx="5122805" cy="3431463"/>
          </a:xfrm>
          <a:prstGeom prst="rect">
            <a:avLst/>
          </a:prstGeom>
        </p:spPr>
      </p:pic>
    </p:spTree>
    <p:extLst>
      <p:ext uri="{BB962C8B-B14F-4D97-AF65-F5344CB8AC3E}">
        <p14:creationId xmlns:p14="http://schemas.microsoft.com/office/powerpoint/2010/main" val="2801260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0" name="Rechteck: abgerundete Ecken 9">
            <a:hlinkClick r:id="rId5" action="ppaction://hlinksldjump"/>
            <a:extLst>
              <a:ext uri="{FF2B5EF4-FFF2-40B4-BE49-F238E27FC236}">
                <a16:creationId xmlns:a16="http://schemas.microsoft.com/office/drawing/2014/main" id="{45C470D5-18F3-418E-9DB1-B13ADAED1B77}"/>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1" name="Rechteck: abgerundete Ecken 10">
            <a:extLst>
              <a:ext uri="{FF2B5EF4-FFF2-40B4-BE49-F238E27FC236}">
                <a16:creationId xmlns:a16="http://schemas.microsoft.com/office/drawing/2014/main" id="{94017CC6-68AE-4B99-ABFD-7AB8F2E5EF0F}"/>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kannst du dich umsehen und erfahren, wie unsere Sitzordnung in der Schule ist. Schau dich einfach mal um.</a:t>
            </a:r>
          </a:p>
          <a:p>
            <a:endParaRPr lang="de-DE" dirty="0">
              <a:solidFill>
                <a:schemeClr val="tx1"/>
              </a:solidFill>
              <a:latin typeface="Grundschrift" panose="00000500000000000000" pitchFamily="2" charset="0"/>
            </a:endParaRPr>
          </a:p>
        </p:txBody>
      </p:sp>
      <p:sp>
        <p:nvSpPr>
          <p:cNvPr id="14" name="Rechteck: abgerundete Ecken 13">
            <a:hlinkClick r:id="rId6" action="ppaction://hlinksldjump"/>
            <a:extLst>
              <a:ext uri="{FF2B5EF4-FFF2-40B4-BE49-F238E27FC236}">
                <a16:creationId xmlns:a16="http://schemas.microsoft.com/office/drawing/2014/main" id="{37F0BA92-4E4A-4F26-BE75-0595648545B5}"/>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7" action="ppaction://hlinksldjump"/>
            <a:extLst>
              <a:ext uri="{FF2B5EF4-FFF2-40B4-BE49-F238E27FC236}">
                <a16:creationId xmlns:a16="http://schemas.microsoft.com/office/drawing/2014/main" id="{D189CEF2-81FD-45C2-8413-AA2E8021BB8F}"/>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EC12430D-6867-4F31-B405-4D4DB54920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19" name="Grafik 18" descr="Kamera">
            <a:extLst>
              <a:ext uri="{FF2B5EF4-FFF2-40B4-BE49-F238E27FC236}">
                <a16:creationId xmlns:a16="http://schemas.microsoft.com/office/drawing/2014/main" id="{49244B30-28A1-4866-83C8-D72B5805F19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2125E727-133E-4624-B8B3-C52C0AA54B2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12" name="Grafik 11" descr="Ein Bild, das Tisch, Boden, Stuhl, aus Holz enthält.&#10;&#10;Automatisch generierte Beschreibung">
            <a:extLst>
              <a:ext uri="{FF2B5EF4-FFF2-40B4-BE49-F238E27FC236}">
                <a16:creationId xmlns:a16="http://schemas.microsoft.com/office/drawing/2014/main" id="{3B93FF52-7AB4-4CAF-B6A7-25D634D9D41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252519" y="3651773"/>
            <a:ext cx="2855495" cy="2141622"/>
          </a:xfrm>
          <a:prstGeom prst="rect">
            <a:avLst/>
          </a:prstGeom>
        </p:spPr>
      </p:pic>
    </p:spTree>
    <p:extLst>
      <p:ext uri="{BB962C8B-B14F-4D97-AF65-F5344CB8AC3E}">
        <p14:creationId xmlns:p14="http://schemas.microsoft.com/office/powerpoint/2010/main" val="777286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DAFC4E0F-BB85-4585-B798-32438B9BC82A}"/>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Schulbänke gibt es noch gar nicht so lange. Ganz früher mussten die Kinder auf dem Boden sitzen! Das hat am Rücken sehr wehgetan.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Wir haben zum Glück mittlerweile Schulbänke. Allerdings sind die manchmal auch nervig. Wir müssen immer ruhig sitzen und können uns auf den Bänken kaum bewegen.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Oft sitzen wir auch zu sechst auf einer Bank. Das ist dann wirklich eng. Aber anders ist es in der Volksschule oft nicht möglich. Schließlich besteht eine Klasse hier meist aus 60 Kindern.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Bank zwingt uns also immer brav und still zu sitzen. So sind wir gezwungen uns immer auf den Lehrer zu konzentrieren. </a:t>
            </a:r>
          </a:p>
        </p:txBody>
      </p:sp>
      <p:pic>
        <p:nvPicPr>
          <p:cNvPr id="15" name="Grafik 14" descr="Informationen">
            <a:extLst>
              <a:ext uri="{FF2B5EF4-FFF2-40B4-BE49-F238E27FC236}">
                <a16:creationId xmlns:a16="http://schemas.microsoft.com/office/drawing/2014/main" id="{B8F124D2-F5A7-4FE9-9A3F-6D2E4C2C4D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331812F9-E2EE-4951-8BD8-CE7E843F2F31}"/>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pic>
        <p:nvPicPr>
          <p:cNvPr id="5" name="Grafik 4">
            <a:extLst>
              <a:ext uri="{FF2B5EF4-FFF2-40B4-BE49-F238E27FC236}">
                <a16:creationId xmlns:a16="http://schemas.microsoft.com/office/drawing/2014/main" id="{5ADDA708-87D7-4790-9743-3701565B59FD}"/>
              </a:ext>
            </a:extLst>
          </p:cNvPr>
          <p:cNvPicPr>
            <a:picLocks noChangeAspect="1"/>
          </p:cNvPicPr>
          <p:nvPr/>
        </p:nvPicPr>
        <p:blipFill>
          <a:blip r:embed="rId8"/>
          <a:stretch>
            <a:fillRect/>
          </a:stretch>
        </p:blipFill>
        <p:spPr>
          <a:xfrm flipH="1">
            <a:off x="856673" y="3573100"/>
            <a:ext cx="2390080" cy="2390080"/>
          </a:xfrm>
          <a:prstGeom prst="rect">
            <a:avLst/>
          </a:prstGeom>
        </p:spPr>
      </p:pic>
    </p:spTree>
    <p:extLst>
      <p:ext uri="{BB962C8B-B14F-4D97-AF65-F5344CB8AC3E}">
        <p14:creationId xmlns:p14="http://schemas.microsoft.com/office/powerpoint/2010/main" val="957565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DAFC4E0F-BB85-4585-B798-32438B9BC82A}"/>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Vielleicht wunderst du dich, warum unsere Sitzordnung uns zwingt ruhig zu sitzen.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Oft müssen wir nach der Schule arbeiten oder sehr weit laufen, um in die Schule zu kommen.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Schulbänke bestehen aus robustem Holz. In der Mitte haben wir ein kleines Loch für unser Tinten-Fässchen und an der Seite haben manche Bänke auch einen Haken für die Schultasche.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5" name="Grafik 14" descr="Informationen">
            <a:extLst>
              <a:ext uri="{FF2B5EF4-FFF2-40B4-BE49-F238E27FC236}">
                <a16:creationId xmlns:a16="http://schemas.microsoft.com/office/drawing/2014/main" id="{B8F124D2-F5A7-4FE9-9A3F-6D2E4C2C4D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3" name="Interaktive Schaltfläche: Nächste(r) oder Weiter 12">
            <a:hlinkClick r:id="" action="ppaction://hlinkshowjump?jump=previousslide" highlightClick="1"/>
            <a:extLst>
              <a:ext uri="{FF2B5EF4-FFF2-40B4-BE49-F238E27FC236}">
                <a16:creationId xmlns:a16="http://schemas.microsoft.com/office/drawing/2014/main" id="{30022CCA-BEB7-4288-8EA5-B3B92C31A347}"/>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 </a:t>
            </a:r>
          </a:p>
        </p:txBody>
      </p:sp>
      <p:sp>
        <p:nvSpPr>
          <p:cNvPr id="14" name="Rechteck: abgerundete Ecken 13">
            <a:hlinkClick r:id="rId8" action="ppaction://hlinksldjump"/>
            <a:extLst>
              <a:ext uri="{FF2B5EF4-FFF2-40B4-BE49-F238E27FC236}">
                <a16:creationId xmlns:a16="http://schemas.microsoft.com/office/drawing/2014/main" id="{2766E283-6B6F-420F-B62C-B53A85D8ABFF}"/>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20" name="Grafik 19" descr="Lupe">
            <a:extLst>
              <a:ext uri="{FF2B5EF4-FFF2-40B4-BE49-F238E27FC236}">
                <a16:creationId xmlns:a16="http://schemas.microsoft.com/office/drawing/2014/main" id="{AFDD1482-5063-4AE9-8503-40D3EFD6C1B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640604" y="2385305"/>
            <a:ext cx="914400" cy="914400"/>
          </a:xfrm>
          <a:prstGeom prst="rect">
            <a:avLst/>
          </a:prstGeom>
        </p:spPr>
      </p:pic>
      <p:pic>
        <p:nvPicPr>
          <p:cNvPr id="21" name="Grafik 20" descr="Lupe">
            <a:extLst>
              <a:ext uri="{FF2B5EF4-FFF2-40B4-BE49-F238E27FC236}">
                <a16:creationId xmlns:a16="http://schemas.microsoft.com/office/drawing/2014/main" id="{50AE2BB6-3A2C-4AC3-BA5E-5C763EBF905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763629" y="4666259"/>
            <a:ext cx="365278" cy="365278"/>
          </a:xfrm>
          <a:prstGeom prst="rect">
            <a:avLst/>
          </a:prstGeom>
        </p:spPr>
      </p:pic>
    </p:spTree>
    <p:extLst>
      <p:ext uri="{BB962C8B-B14F-4D97-AF65-F5344CB8AC3E}">
        <p14:creationId xmlns:p14="http://schemas.microsoft.com/office/powerpoint/2010/main" val="844744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abgerundete Ecken 14">
            <a:extLst>
              <a:ext uri="{FF2B5EF4-FFF2-40B4-BE49-F238E27FC236}">
                <a16:creationId xmlns:a16="http://schemas.microsoft.com/office/drawing/2014/main" id="{06763A44-F13F-4259-85A2-545E4B76F2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1 -Schulbank</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9" name="Grafik 18" descr="Kamera">
            <a:extLst>
              <a:ext uri="{FF2B5EF4-FFF2-40B4-BE49-F238E27FC236}">
                <a16:creationId xmlns:a16="http://schemas.microsoft.com/office/drawing/2014/main" id="{23785023-8B2C-4D40-912B-CE97F6AE591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16" name="Grafik 15" descr="Ein Bild, das Tisch, Boden, Stuhl, aus Holz enthält.&#10;&#10;Automatisch generierte Beschreibung">
            <a:extLst>
              <a:ext uri="{FF2B5EF4-FFF2-40B4-BE49-F238E27FC236}">
                <a16:creationId xmlns:a16="http://schemas.microsoft.com/office/drawing/2014/main" id="{298482E1-F3D9-4F61-97CA-6EB0F466BA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81388" y="2550671"/>
            <a:ext cx="4875212" cy="3656410"/>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6582D855-D635-4D2B-B3DE-98D2B820D56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 </a:t>
            </a:r>
          </a:p>
        </p:txBody>
      </p:sp>
    </p:spTree>
    <p:extLst>
      <p:ext uri="{BB962C8B-B14F-4D97-AF65-F5344CB8AC3E}">
        <p14:creationId xmlns:p14="http://schemas.microsoft.com/office/powerpoint/2010/main" val="2267744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abgerundete Ecken 14">
            <a:extLst>
              <a:ext uri="{FF2B5EF4-FFF2-40B4-BE49-F238E27FC236}">
                <a16:creationId xmlns:a16="http://schemas.microsoft.com/office/drawing/2014/main" id="{06763A44-F13F-4259-85A2-545E4B76F2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2 -Schulbank</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9" name="Grafik 18" descr="Kamera">
            <a:extLst>
              <a:ext uri="{FF2B5EF4-FFF2-40B4-BE49-F238E27FC236}">
                <a16:creationId xmlns:a16="http://schemas.microsoft.com/office/drawing/2014/main" id="{23785023-8B2C-4D40-912B-CE97F6AE591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6" name="Grafik 5" descr="Ein Bild, das Boden, aus Holz, Sitz, Couchtisch enthält.&#10;&#10;Automatisch generierte Beschreibung">
            <a:extLst>
              <a:ext uri="{FF2B5EF4-FFF2-40B4-BE49-F238E27FC236}">
                <a16:creationId xmlns:a16="http://schemas.microsoft.com/office/drawing/2014/main" id="{4512B492-CA14-4223-AB81-40DBE4D6998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87372" y="2580784"/>
            <a:ext cx="4805728" cy="3604297"/>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6582D855-D635-4D2B-B3DE-98D2B820D56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 </a:t>
            </a:r>
          </a:p>
        </p:txBody>
      </p:sp>
      <p:sp>
        <p:nvSpPr>
          <p:cNvPr id="18" name="Interaktive Schaltfläche: Nächste(r) oder Weiter 17">
            <a:hlinkClick r:id="" action="ppaction://hlinkshowjump?jump=previousslide" highlightClick="1"/>
            <a:extLst>
              <a:ext uri="{FF2B5EF4-FFF2-40B4-BE49-F238E27FC236}">
                <a16:creationId xmlns:a16="http://schemas.microsoft.com/office/drawing/2014/main" id="{EDB7C4EC-AFF0-43CD-9275-98D4889AE44A}"/>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1/4</a:t>
            </a:r>
          </a:p>
        </p:txBody>
      </p:sp>
    </p:spTree>
    <p:extLst>
      <p:ext uri="{BB962C8B-B14F-4D97-AF65-F5344CB8AC3E}">
        <p14:creationId xmlns:p14="http://schemas.microsoft.com/office/powerpoint/2010/main" val="169517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3E44A0B-AE92-452A-8C90-BE60688D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3" y="0"/>
            <a:ext cx="1208014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Sprechblase: oval 9">
            <a:extLst>
              <a:ext uri="{FF2B5EF4-FFF2-40B4-BE49-F238E27FC236}">
                <a16:creationId xmlns:a16="http://schemas.microsoft.com/office/drawing/2014/main" id="{A92D1857-473D-4170-A7DC-7A1FA32981CA}"/>
              </a:ext>
            </a:extLst>
          </p:cNvPr>
          <p:cNvSpPr/>
          <p:nvPr/>
        </p:nvSpPr>
        <p:spPr>
          <a:xfrm>
            <a:off x="6824470" y="420980"/>
            <a:ext cx="4309291" cy="2823375"/>
          </a:xfrm>
          <a:prstGeom prst="wedgeEllipseCallout">
            <a:avLst>
              <a:gd name="adj1" fmla="val -18112"/>
              <a:gd name="adj2" fmla="val 70854"/>
            </a:avLst>
          </a:prstGeom>
          <a:solidFill>
            <a:schemeClr val="tx1">
              <a:lumMod val="50000"/>
              <a:lumOff val="5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Das ist unser Schulhaus. Komm wir gehen mal rein!</a:t>
            </a:r>
          </a:p>
          <a:p>
            <a:pPr algn="ctr"/>
            <a:r>
              <a:rPr lang="de-DE" dirty="0">
                <a:latin typeface="Grundschrift" panose="00000500000000000000" pitchFamily="2" charset="0"/>
              </a:rPr>
              <a:t>Klicke auf die Tür.</a:t>
            </a:r>
          </a:p>
        </p:txBody>
      </p:sp>
      <p:sp>
        <p:nvSpPr>
          <p:cNvPr id="2" name="Rechteck: abgerundete Ecken 1">
            <a:hlinkClick r:id="rId3" action="ppaction://hlinksldjump"/>
            <a:extLst>
              <a:ext uri="{FF2B5EF4-FFF2-40B4-BE49-F238E27FC236}">
                <a16:creationId xmlns:a16="http://schemas.microsoft.com/office/drawing/2014/main" id="{A0134572-B807-4517-869F-4777264C6D30}"/>
              </a:ext>
            </a:extLst>
          </p:cNvPr>
          <p:cNvSpPr/>
          <p:nvPr/>
        </p:nvSpPr>
        <p:spPr>
          <a:xfrm>
            <a:off x="5264088" y="3973713"/>
            <a:ext cx="1883331" cy="19847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AEC989F2-41D1-4838-B8F4-59A8382CA0DC}"/>
              </a:ext>
            </a:extLst>
          </p:cNvPr>
          <p:cNvPicPr>
            <a:picLocks noChangeAspect="1"/>
          </p:cNvPicPr>
          <p:nvPr/>
        </p:nvPicPr>
        <p:blipFill>
          <a:blip r:embed="rId4"/>
          <a:stretch>
            <a:fillRect/>
          </a:stretch>
        </p:blipFill>
        <p:spPr>
          <a:xfrm>
            <a:off x="6517326" y="3244355"/>
            <a:ext cx="3613645" cy="3613645"/>
          </a:xfrm>
          <a:prstGeom prst="rect">
            <a:avLst/>
          </a:prstGeom>
        </p:spPr>
      </p:pic>
    </p:spTree>
    <p:extLst>
      <p:ext uri="{BB962C8B-B14F-4D97-AF65-F5344CB8AC3E}">
        <p14:creationId xmlns:p14="http://schemas.microsoft.com/office/powerpoint/2010/main" val="362703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abgerundete Ecken 14">
            <a:extLst>
              <a:ext uri="{FF2B5EF4-FFF2-40B4-BE49-F238E27FC236}">
                <a16:creationId xmlns:a16="http://schemas.microsoft.com/office/drawing/2014/main" id="{06763A44-F13F-4259-85A2-545E4B76F2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3 -Lehrerpult</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9" name="Grafik 18" descr="Kamera">
            <a:extLst>
              <a:ext uri="{FF2B5EF4-FFF2-40B4-BE49-F238E27FC236}">
                <a16:creationId xmlns:a16="http://schemas.microsoft.com/office/drawing/2014/main" id="{23785023-8B2C-4D40-912B-CE97F6AE591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9" name="Grafik 8" descr="Ein Bild, das Boden, drinnen, Wand, aus Holz enthält.&#10;&#10;Automatisch generierte Beschreibung">
            <a:extLst>
              <a:ext uri="{FF2B5EF4-FFF2-40B4-BE49-F238E27FC236}">
                <a16:creationId xmlns:a16="http://schemas.microsoft.com/office/drawing/2014/main" id="{7FC97A51-F18D-44ED-B334-6455BF5DD70D}"/>
              </a:ext>
            </a:extLst>
          </p:cNvPr>
          <p:cNvPicPr>
            <a:picLocks noChangeAspect="1"/>
          </p:cNvPicPr>
          <p:nvPr/>
        </p:nvPicPr>
        <p:blipFill rotWithShape="1">
          <a:blip r:embed="rId8">
            <a:extLst>
              <a:ext uri="{28A0092B-C50C-407E-A947-70E740481C1C}">
                <a14:useLocalDpi xmlns:a14="http://schemas.microsoft.com/office/drawing/2010/main" val="0"/>
              </a:ext>
            </a:extLst>
          </a:blip>
          <a:srcRect t="18516"/>
          <a:stretch/>
        </p:blipFill>
        <p:spPr>
          <a:xfrm>
            <a:off x="4176380" y="2581971"/>
            <a:ext cx="3392820" cy="3686147"/>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6582D855-D635-4D2B-B3DE-98D2B820D56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4/4 </a:t>
            </a:r>
          </a:p>
        </p:txBody>
      </p:sp>
      <p:sp>
        <p:nvSpPr>
          <p:cNvPr id="18" name="Interaktive Schaltfläche: Nächste(r) oder Weiter 17">
            <a:hlinkClick r:id="" action="ppaction://hlinkshowjump?jump=previousslide" highlightClick="1"/>
            <a:extLst>
              <a:ext uri="{FF2B5EF4-FFF2-40B4-BE49-F238E27FC236}">
                <a16:creationId xmlns:a16="http://schemas.microsoft.com/office/drawing/2014/main" id="{EDB7C4EC-AFF0-43CD-9275-98D4889AE44A}"/>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2/4</a:t>
            </a:r>
          </a:p>
        </p:txBody>
      </p:sp>
    </p:spTree>
    <p:extLst>
      <p:ext uri="{BB962C8B-B14F-4D97-AF65-F5344CB8AC3E}">
        <p14:creationId xmlns:p14="http://schemas.microsoft.com/office/powerpoint/2010/main" val="3020098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abgerundete Ecken 14">
            <a:extLst>
              <a:ext uri="{FF2B5EF4-FFF2-40B4-BE49-F238E27FC236}">
                <a16:creationId xmlns:a16="http://schemas.microsoft.com/office/drawing/2014/main" id="{06763A44-F13F-4259-85A2-545E4B76F25B}"/>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4 -Lehrerpult</a:t>
            </a:r>
          </a:p>
          <a:p>
            <a:pPr>
              <a:spcBef>
                <a:spcPts val="600"/>
              </a:spcBef>
              <a:spcAft>
                <a:spcPts val="1200"/>
              </a:spcAft>
            </a:pPr>
            <a:endParaRPr lang="de-DE" dirty="0">
              <a:solidFill>
                <a:schemeClr val="tx1"/>
              </a:solidFill>
              <a:latin typeface="Grundschrift" panose="00000500000000000000" pitchFamily="2" charset="0"/>
            </a:endParaRP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9" name="Grafik 18" descr="Kamera">
            <a:extLst>
              <a:ext uri="{FF2B5EF4-FFF2-40B4-BE49-F238E27FC236}">
                <a16:creationId xmlns:a16="http://schemas.microsoft.com/office/drawing/2014/main" id="{23785023-8B2C-4D40-912B-CE97F6AE591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8" name="Interaktive Schaltfläche: Nächste(r) oder Weiter 17">
            <a:hlinkClick r:id="" action="ppaction://hlinkshowjump?jump=previousslide" highlightClick="1"/>
            <a:extLst>
              <a:ext uri="{FF2B5EF4-FFF2-40B4-BE49-F238E27FC236}">
                <a16:creationId xmlns:a16="http://schemas.microsoft.com/office/drawing/2014/main" id="{EDB7C4EC-AFF0-43CD-9275-98D4889AE44A}"/>
              </a:ext>
            </a:extLst>
          </p:cNvPr>
          <p:cNvSpPr/>
          <p:nvPr/>
        </p:nvSpPr>
        <p:spPr>
          <a:xfrm flipH="1">
            <a:off x="2005997" y="5567422"/>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3/4</a:t>
            </a:r>
          </a:p>
        </p:txBody>
      </p:sp>
      <p:pic>
        <p:nvPicPr>
          <p:cNvPr id="5" name="Grafik 4" descr="Ein Bild, das drinnen, aus Holz, Holz, Esstisch enthält.&#10;&#10;Automatisch generierte Beschreibung">
            <a:extLst>
              <a:ext uri="{FF2B5EF4-FFF2-40B4-BE49-F238E27FC236}">
                <a16:creationId xmlns:a16="http://schemas.microsoft.com/office/drawing/2014/main" id="{ADD53D51-DAEB-48E6-AAE7-A8E9D3DB3E7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704" t="-1682" r="5500"/>
          <a:stretch/>
        </p:blipFill>
        <p:spPr>
          <a:xfrm rot="5400000">
            <a:off x="4049915" y="3105339"/>
            <a:ext cx="3648710" cy="2724111"/>
          </a:xfrm>
          <a:prstGeom prst="rect">
            <a:avLst/>
          </a:prstGeom>
        </p:spPr>
      </p:pic>
    </p:spTree>
    <p:extLst>
      <p:ext uri="{BB962C8B-B14F-4D97-AF65-F5344CB8AC3E}">
        <p14:creationId xmlns:p14="http://schemas.microsoft.com/office/powerpoint/2010/main" val="2535682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Schulbank-Forscherauftrag</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5" name="Rechteck: abgerundete Ecken 14">
            <a:extLst>
              <a:ext uri="{FF2B5EF4-FFF2-40B4-BE49-F238E27FC236}">
                <a16:creationId xmlns:a16="http://schemas.microsoft.com/office/drawing/2014/main" id="{748CFDF1-A5FE-464D-AD00-1F42D0A7F4A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de-DE" dirty="0">
                <a:solidFill>
                  <a:schemeClr val="tx1"/>
                </a:solidFill>
                <a:latin typeface="Grundschrift" panose="00000500000000000000" pitchFamily="2" charset="0"/>
              </a:rPr>
              <a:t>Puh, den ganzen Tag ganz still sitzen ohne sich bewegen zu können. Das kann man sich ja gar nicht vorstellen.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Vergleiche die Schulbank von Hans und Gertrud mit deiner Schulbank.</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Beobachte dich, wie oft rutscht du auf deinem Stuhl hin und her, verschiebst deinen Stuhl oder stehst auf?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Stell dir vor, das wäre nicht möglich. Probiere für eine Schulstunde ganz ruhig auf deinem Platz zu sitzen ohne den Stuhl zu bewegen. Wie war es für dich?</a:t>
            </a:r>
          </a:p>
          <a:p>
            <a:pPr>
              <a:spcBef>
                <a:spcPts val="600"/>
              </a:spcBef>
              <a:spcAft>
                <a:spcPts val="1200"/>
              </a:spcAft>
            </a:pPr>
            <a:endParaRPr lang="de-DE" b="1"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6D6F1EFD-9827-4AC1-9000-D0EA8C65867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a:extLst>
              <a:ext uri="{FF2B5EF4-FFF2-40B4-BE49-F238E27FC236}">
                <a16:creationId xmlns:a16="http://schemas.microsoft.com/office/drawing/2014/main" id="{F958BAF1-D23B-467F-8377-413A574E760F}"/>
              </a:ext>
            </a:extLst>
          </p:cNvPr>
          <p:cNvPicPr>
            <a:picLocks noChangeAspect="1"/>
          </p:cNvPicPr>
          <p:nvPr/>
        </p:nvPicPr>
        <p:blipFill rotWithShape="1">
          <a:blip r:embed="rId8"/>
          <a:srcRect r="53467" b="50000"/>
          <a:stretch/>
        </p:blipFill>
        <p:spPr>
          <a:xfrm flipH="1">
            <a:off x="8934866" y="4617289"/>
            <a:ext cx="1205421" cy="1295229"/>
          </a:xfrm>
          <a:prstGeom prst="rect">
            <a:avLst/>
          </a:prstGeom>
        </p:spPr>
      </p:pic>
    </p:spTree>
    <p:extLst>
      <p:ext uri="{BB962C8B-B14F-4D97-AF65-F5344CB8AC3E}">
        <p14:creationId xmlns:p14="http://schemas.microsoft.com/office/powerpoint/2010/main" val="936106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16E9F7A5-CADF-4536-AB24-504577CCECA4}"/>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findest du unsere Schulbücher, mit denen wir schreiben und lesen gelernt haben. Sie werden auch Fibeln genannt.</a:t>
            </a:r>
          </a:p>
        </p:txBody>
      </p:sp>
      <p:sp>
        <p:nvSpPr>
          <p:cNvPr id="14" name="Rechteck: abgerundete Ecken 13">
            <a:hlinkClick r:id="rId5" action="ppaction://hlinksldjump"/>
            <a:extLst>
              <a:ext uri="{FF2B5EF4-FFF2-40B4-BE49-F238E27FC236}">
                <a16:creationId xmlns:a16="http://schemas.microsoft.com/office/drawing/2014/main" id="{5289682F-708F-455C-AFD7-CA805316C1E0}"/>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20" name="Grafik 19" descr="Informationen">
            <a:extLst>
              <a:ext uri="{FF2B5EF4-FFF2-40B4-BE49-F238E27FC236}">
                <a16:creationId xmlns:a16="http://schemas.microsoft.com/office/drawing/2014/main" id="{28CDF55A-79A4-4AFF-B771-6B58276BDB0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59668" y="2069759"/>
            <a:ext cx="994298" cy="994298"/>
          </a:xfrm>
          <a:prstGeom prst="rect">
            <a:avLst/>
          </a:prstGeom>
        </p:spPr>
      </p:pic>
      <p:sp>
        <p:nvSpPr>
          <p:cNvPr id="23" name="Rechteck: abgerundete Ecken 22">
            <a:hlinkClick r:id="rId8" action="ppaction://hlinksldjump"/>
            <a:extLst>
              <a:ext uri="{FF2B5EF4-FFF2-40B4-BE49-F238E27FC236}">
                <a16:creationId xmlns:a16="http://schemas.microsoft.com/office/drawing/2014/main" id="{0DC1730B-2AD3-4E13-8F12-92C039D551E8}"/>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24" name="Rechteck: abgerundete Ecken 23">
            <a:hlinkClick r:id="rId9" action="ppaction://hlinksldjump"/>
            <a:extLst>
              <a:ext uri="{FF2B5EF4-FFF2-40B4-BE49-F238E27FC236}">
                <a16:creationId xmlns:a16="http://schemas.microsoft.com/office/drawing/2014/main" id="{3188A957-8D2B-40E3-9A5D-6648C3AE6C88}"/>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25" name="Grafik 24" descr="Lupe">
            <a:extLst>
              <a:ext uri="{FF2B5EF4-FFF2-40B4-BE49-F238E27FC236}">
                <a16:creationId xmlns:a16="http://schemas.microsoft.com/office/drawing/2014/main" id="{D0555D6C-2607-446C-8C34-9273A3163A6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5138381"/>
            <a:ext cx="914400" cy="914400"/>
          </a:xfrm>
          <a:prstGeom prst="rect">
            <a:avLst/>
          </a:prstGeom>
        </p:spPr>
      </p:pic>
      <p:pic>
        <p:nvPicPr>
          <p:cNvPr id="26" name="Grafik 25" descr="Kamera">
            <a:extLst>
              <a:ext uri="{FF2B5EF4-FFF2-40B4-BE49-F238E27FC236}">
                <a16:creationId xmlns:a16="http://schemas.microsoft.com/office/drawing/2014/main" id="{93E91E55-276B-4DC3-B3A0-B81C43B8349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99617" y="3625304"/>
            <a:ext cx="914400" cy="914400"/>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86DC9CD3-5618-4958-A17B-5C5940B5F7BD}"/>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12729" t="7252" r="11997" b="15088"/>
          <a:stretch/>
        </p:blipFill>
        <p:spPr>
          <a:xfrm>
            <a:off x="4674450" y="3293555"/>
            <a:ext cx="4011633" cy="2759226"/>
          </a:xfrm>
          <a:prstGeom prst="rect">
            <a:avLst/>
          </a:prstGeom>
        </p:spPr>
      </p:pic>
    </p:spTree>
    <p:extLst>
      <p:ext uri="{BB962C8B-B14F-4D97-AF65-F5344CB8AC3E}">
        <p14:creationId xmlns:p14="http://schemas.microsoft.com/office/powerpoint/2010/main" val="2597085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68CE846D-C517-40D8-B469-252FF14695EC}"/>
              </a:ext>
            </a:extLst>
          </p:cNvPr>
          <p:cNvSpPr/>
          <p:nvPr/>
        </p:nvSpPr>
        <p:spPr>
          <a:xfrm>
            <a:off x="1625029"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Mit unserer Fibel lernen wir das Lesen. In manchen Fibeln sind sogar bunte Bilder. Das ist immer besonders schön.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Teilweise lesen wir einfach nur Silben, teilweise sind in unseren Fibeln aber auch richtige Lieder, Sprüche oder Texte. Die Lieder und Sprüche machen besonders Spaß!</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Bilder in den Fibeln passen immer zu den Texten dazu.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den Forscherauftrag.</a:t>
            </a:r>
          </a:p>
        </p:txBody>
      </p:sp>
      <p:pic>
        <p:nvPicPr>
          <p:cNvPr id="15" name="Grafik 14" descr="Informationen">
            <a:extLst>
              <a:ext uri="{FF2B5EF4-FFF2-40B4-BE49-F238E27FC236}">
                <a16:creationId xmlns:a16="http://schemas.microsoft.com/office/drawing/2014/main" id="{BE4D69AD-B1DF-49D3-B8A8-67A007D1448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pic>
        <p:nvPicPr>
          <p:cNvPr id="17" name="Grafik 16" descr="Lupe">
            <a:extLst>
              <a:ext uri="{FF2B5EF4-FFF2-40B4-BE49-F238E27FC236}">
                <a16:creationId xmlns:a16="http://schemas.microsoft.com/office/drawing/2014/main" id="{B3C7FD44-AC9D-4300-904B-50B40136887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747771" y="4389722"/>
            <a:ext cx="365278" cy="365278"/>
          </a:xfrm>
          <a:prstGeom prst="rect">
            <a:avLst/>
          </a:prstGeom>
        </p:spPr>
      </p:pic>
      <p:sp>
        <p:nvSpPr>
          <p:cNvPr id="20" name="Rechteck: abgerundete Ecken 19">
            <a:hlinkClick r:id="rId10" action="ppaction://hlinksldjump"/>
            <a:extLst>
              <a:ext uri="{FF2B5EF4-FFF2-40B4-BE49-F238E27FC236}">
                <a16:creationId xmlns:a16="http://schemas.microsoft.com/office/drawing/2014/main" id="{01A47241-8824-4E6F-A04C-A02B244BADA0}"/>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21" name="Grafik 20" descr="Lupe">
            <a:extLst>
              <a:ext uri="{FF2B5EF4-FFF2-40B4-BE49-F238E27FC236}">
                <a16:creationId xmlns:a16="http://schemas.microsoft.com/office/drawing/2014/main" id="{0421E330-B6EB-4C58-B93A-34E577BC58E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640604" y="2385305"/>
            <a:ext cx="914400" cy="914400"/>
          </a:xfrm>
          <a:prstGeom prst="rect">
            <a:avLst/>
          </a:prstGeom>
        </p:spPr>
      </p:pic>
    </p:spTree>
    <p:extLst>
      <p:ext uri="{BB962C8B-B14F-4D97-AF65-F5344CB8AC3E}">
        <p14:creationId xmlns:p14="http://schemas.microsoft.com/office/powerpoint/2010/main" val="2603418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nextslide" highlightClick="1"/>
            <a:extLst>
              <a:ext uri="{FF2B5EF4-FFF2-40B4-BE49-F238E27FC236}">
                <a16:creationId xmlns:a16="http://schemas.microsoft.com/office/drawing/2014/main" id="{88AD4F1B-5A1F-4848-8721-112DBA9A06BD}"/>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2/6 </a:t>
            </a:r>
          </a:p>
        </p:txBody>
      </p:sp>
      <p:pic>
        <p:nvPicPr>
          <p:cNvPr id="18" name="Grafik 17" descr="Ein Bild, das Text enthält.&#10;&#10;Automatisch generierte Beschreibung">
            <a:extLst>
              <a:ext uri="{FF2B5EF4-FFF2-40B4-BE49-F238E27FC236}">
                <a16:creationId xmlns:a16="http://schemas.microsoft.com/office/drawing/2014/main" id="{57D20D0B-6F72-4AB1-8F67-B63CCC51A77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92716" y="2505374"/>
            <a:ext cx="2897985" cy="3864344"/>
          </a:xfrm>
          <a:prstGeom prst="rect">
            <a:avLst/>
          </a:prstGeom>
        </p:spPr>
      </p:pic>
    </p:spTree>
    <p:extLst>
      <p:ext uri="{BB962C8B-B14F-4D97-AF65-F5344CB8AC3E}">
        <p14:creationId xmlns:p14="http://schemas.microsoft.com/office/powerpoint/2010/main" val="330209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nextslide" highlightClick="1"/>
            <a:extLst>
              <a:ext uri="{FF2B5EF4-FFF2-40B4-BE49-F238E27FC236}">
                <a16:creationId xmlns:a16="http://schemas.microsoft.com/office/drawing/2014/main" id="{88AD4F1B-5A1F-4848-8721-112DBA9A06BD}"/>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3/6 </a:t>
            </a:r>
          </a:p>
        </p:txBody>
      </p:sp>
      <p:sp>
        <p:nvSpPr>
          <p:cNvPr id="12" name="Interaktive Schaltfläche: Nächste(r) oder Weiter 11">
            <a:hlinkClick r:id="" action="ppaction://hlinkshowjump?jump=previousslide" highlightClick="1"/>
            <a:extLst>
              <a:ext uri="{FF2B5EF4-FFF2-40B4-BE49-F238E27FC236}">
                <a16:creationId xmlns:a16="http://schemas.microsoft.com/office/drawing/2014/main" id="{5B3B0D7F-41E5-486F-95EA-B87309C19DA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1/6</a:t>
            </a:r>
          </a:p>
        </p:txBody>
      </p:sp>
      <p:pic>
        <p:nvPicPr>
          <p:cNvPr id="15" name="Grafik 14" descr="Ein Bild, das Text enthält.&#10;&#10;Automatisch generierte Beschreibung">
            <a:extLst>
              <a:ext uri="{FF2B5EF4-FFF2-40B4-BE49-F238E27FC236}">
                <a16:creationId xmlns:a16="http://schemas.microsoft.com/office/drawing/2014/main" id="{91231A42-D179-4A9D-83AA-42CD9C09A44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739" t="6575" r="5785" b="5859"/>
          <a:stretch/>
        </p:blipFill>
        <p:spPr>
          <a:xfrm>
            <a:off x="3281386" y="2575164"/>
            <a:ext cx="5177524" cy="3717169"/>
          </a:xfrm>
          <a:prstGeom prst="rect">
            <a:avLst/>
          </a:prstGeom>
        </p:spPr>
      </p:pic>
    </p:spTree>
    <p:extLst>
      <p:ext uri="{BB962C8B-B14F-4D97-AF65-F5344CB8AC3E}">
        <p14:creationId xmlns:p14="http://schemas.microsoft.com/office/powerpoint/2010/main" val="3924434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nextslide" highlightClick="1"/>
            <a:extLst>
              <a:ext uri="{FF2B5EF4-FFF2-40B4-BE49-F238E27FC236}">
                <a16:creationId xmlns:a16="http://schemas.microsoft.com/office/drawing/2014/main" id="{88AD4F1B-5A1F-4848-8721-112DBA9A06BD}"/>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4/6 </a:t>
            </a:r>
          </a:p>
        </p:txBody>
      </p:sp>
      <p:sp>
        <p:nvSpPr>
          <p:cNvPr id="12" name="Interaktive Schaltfläche: Nächste(r) oder Weiter 11">
            <a:hlinkClick r:id="" action="ppaction://hlinkshowjump?jump=previousslide" highlightClick="1"/>
            <a:extLst>
              <a:ext uri="{FF2B5EF4-FFF2-40B4-BE49-F238E27FC236}">
                <a16:creationId xmlns:a16="http://schemas.microsoft.com/office/drawing/2014/main" id="{5B3B0D7F-41E5-486F-95EA-B87309C19DA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2/6</a:t>
            </a:r>
          </a:p>
        </p:txBody>
      </p:sp>
      <p:pic>
        <p:nvPicPr>
          <p:cNvPr id="14" name="Grafik 13" descr="Ein Bild, das Text enthält.&#10;&#10;Automatisch generierte Beschreibung">
            <a:extLst>
              <a:ext uri="{FF2B5EF4-FFF2-40B4-BE49-F238E27FC236}">
                <a16:creationId xmlns:a16="http://schemas.microsoft.com/office/drawing/2014/main" id="{AE2710A3-299A-4D97-AAB1-B2159014D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3868" y="2536891"/>
            <a:ext cx="4886400" cy="3832827"/>
          </a:xfrm>
          <a:prstGeom prst="rect">
            <a:avLst/>
          </a:prstGeom>
        </p:spPr>
      </p:pic>
    </p:spTree>
    <p:extLst>
      <p:ext uri="{BB962C8B-B14F-4D97-AF65-F5344CB8AC3E}">
        <p14:creationId xmlns:p14="http://schemas.microsoft.com/office/powerpoint/2010/main" val="721896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nextslide" highlightClick="1"/>
            <a:extLst>
              <a:ext uri="{FF2B5EF4-FFF2-40B4-BE49-F238E27FC236}">
                <a16:creationId xmlns:a16="http://schemas.microsoft.com/office/drawing/2014/main" id="{88AD4F1B-5A1F-4848-8721-112DBA9A06BD}"/>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5/6 </a:t>
            </a:r>
          </a:p>
        </p:txBody>
      </p:sp>
      <p:sp>
        <p:nvSpPr>
          <p:cNvPr id="12" name="Interaktive Schaltfläche: Nächste(r) oder Weiter 11">
            <a:hlinkClick r:id="" action="ppaction://hlinkshowjump?jump=previousslide" highlightClick="1"/>
            <a:extLst>
              <a:ext uri="{FF2B5EF4-FFF2-40B4-BE49-F238E27FC236}">
                <a16:creationId xmlns:a16="http://schemas.microsoft.com/office/drawing/2014/main" id="{5B3B0D7F-41E5-486F-95EA-B87309C19DA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3/6</a:t>
            </a:r>
          </a:p>
        </p:txBody>
      </p:sp>
      <p:pic>
        <p:nvPicPr>
          <p:cNvPr id="5" name="Grafik 4" descr="Ein Bild, das Text, Tisch, drinnen, Boden enthält.&#10;&#10;Automatisch generierte Beschreibung">
            <a:extLst>
              <a:ext uri="{FF2B5EF4-FFF2-40B4-BE49-F238E27FC236}">
                <a16:creationId xmlns:a16="http://schemas.microsoft.com/office/drawing/2014/main" id="{D8FC2B11-C6FD-4D73-983F-64332A44A34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08976" y="2535028"/>
            <a:ext cx="5343564" cy="3562376"/>
          </a:xfrm>
          <a:prstGeom prst="rect">
            <a:avLst/>
          </a:prstGeom>
        </p:spPr>
      </p:pic>
    </p:spTree>
    <p:extLst>
      <p:ext uri="{BB962C8B-B14F-4D97-AF65-F5344CB8AC3E}">
        <p14:creationId xmlns:p14="http://schemas.microsoft.com/office/powerpoint/2010/main" val="981612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1" name="Interaktive Schaltfläche: Nächste(r) oder Weiter 10">
            <a:hlinkClick r:id="" action="ppaction://hlinkshowjump?jump=nextslide" highlightClick="1"/>
            <a:extLst>
              <a:ext uri="{FF2B5EF4-FFF2-40B4-BE49-F238E27FC236}">
                <a16:creationId xmlns:a16="http://schemas.microsoft.com/office/drawing/2014/main" id="{88AD4F1B-5A1F-4848-8721-112DBA9A06BD}"/>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6/6 </a:t>
            </a:r>
          </a:p>
        </p:txBody>
      </p:sp>
      <p:sp>
        <p:nvSpPr>
          <p:cNvPr id="12" name="Interaktive Schaltfläche: Nächste(r) oder Weiter 11">
            <a:hlinkClick r:id="" action="ppaction://hlinkshowjump?jump=previousslide" highlightClick="1"/>
            <a:extLst>
              <a:ext uri="{FF2B5EF4-FFF2-40B4-BE49-F238E27FC236}">
                <a16:creationId xmlns:a16="http://schemas.microsoft.com/office/drawing/2014/main" id="{5B3B0D7F-41E5-486F-95EA-B87309C19DA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4/6</a:t>
            </a:r>
          </a:p>
        </p:txBody>
      </p:sp>
      <p:pic>
        <p:nvPicPr>
          <p:cNvPr id="17" name="Grafik 16" descr="Ein Bild, das Text, drinnen enthält.&#10;&#10;Automatisch generierte Beschreibung">
            <a:extLst>
              <a:ext uri="{FF2B5EF4-FFF2-40B4-BE49-F238E27FC236}">
                <a16:creationId xmlns:a16="http://schemas.microsoft.com/office/drawing/2014/main" id="{CFAAC8E7-F8AA-43B1-9DD0-E63F76303C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98594" y="2480770"/>
            <a:ext cx="5380830" cy="3587220"/>
          </a:xfrm>
          <a:prstGeom prst="rect">
            <a:avLst/>
          </a:prstGeom>
        </p:spPr>
      </p:pic>
    </p:spTree>
    <p:extLst>
      <p:ext uri="{BB962C8B-B14F-4D97-AF65-F5344CB8AC3E}">
        <p14:creationId xmlns:p14="http://schemas.microsoft.com/office/powerpoint/2010/main" val="194557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ebäude, Boden, Decke enthält.&#10;&#10;Automatisch generierte Beschreibung">
            <a:extLst>
              <a:ext uri="{FF2B5EF4-FFF2-40B4-BE49-F238E27FC236}">
                <a16:creationId xmlns:a16="http://schemas.microsoft.com/office/drawing/2014/main" id="{90EBCCA8-CD20-419D-96AB-81C702922A56}"/>
              </a:ext>
            </a:extLst>
          </p:cNvPr>
          <p:cNvPicPr>
            <a:picLocks noChangeAspect="1"/>
          </p:cNvPicPr>
          <p:nvPr/>
        </p:nvPicPr>
        <p:blipFill rotWithShape="1">
          <a:blip r:embed="rId2">
            <a:extLst>
              <a:ext uri="{28A0092B-C50C-407E-A947-70E740481C1C}">
                <a14:useLocalDpi xmlns:a14="http://schemas.microsoft.com/office/drawing/2010/main" val="0"/>
              </a:ext>
            </a:extLst>
          </a:blip>
          <a:srcRect l="1" t="26372" r="-4259" b="31250"/>
          <a:stretch/>
        </p:blipFill>
        <p:spPr>
          <a:xfrm>
            <a:off x="0" y="1"/>
            <a:ext cx="12696825" cy="6858000"/>
          </a:xfrm>
          <a:prstGeom prst="rect">
            <a:avLst/>
          </a:prstGeom>
        </p:spPr>
      </p:pic>
      <p:sp>
        <p:nvSpPr>
          <p:cNvPr id="7" name="Rechteck 6">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oval 9">
            <a:extLst>
              <a:ext uri="{FF2B5EF4-FFF2-40B4-BE49-F238E27FC236}">
                <a16:creationId xmlns:a16="http://schemas.microsoft.com/office/drawing/2014/main" id="{A92D1857-473D-4170-A7DC-7A1FA32981CA}"/>
              </a:ext>
            </a:extLst>
          </p:cNvPr>
          <p:cNvSpPr/>
          <p:nvPr/>
        </p:nvSpPr>
        <p:spPr>
          <a:xfrm flipH="1">
            <a:off x="6455887" y="313588"/>
            <a:ext cx="4437775" cy="2961030"/>
          </a:xfrm>
          <a:prstGeom prst="wedgeEllipseCallout">
            <a:avLst>
              <a:gd name="adj1" fmla="val 36732"/>
              <a:gd name="adj2" fmla="val 53164"/>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effectLst/>
                <a:latin typeface="Grundschrift" panose="00000500000000000000" pitchFamily="2" charset="0"/>
              </a:rPr>
              <a:t>Oh schaut mal, da vorne ist auch schon unser Direktor! Den müssen wir immer ganz freundlich begrüßen. </a:t>
            </a:r>
          </a:p>
          <a:p>
            <a:pPr algn="ctr"/>
            <a:endParaRPr lang="de-DE" dirty="0">
              <a:latin typeface="Grundschrift" panose="00000500000000000000" pitchFamily="2" charset="0"/>
            </a:endParaRPr>
          </a:p>
          <a:p>
            <a:pPr algn="ctr"/>
            <a:r>
              <a:rPr lang="de-DE" dirty="0">
                <a:latin typeface="Grundschrift" panose="00000500000000000000" pitchFamily="2" charset="0"/>
              </a:rPr>
              <a:t>Guten Morgen Herr Direktor!</a:t>
            </a:r>
          </a:p>
        </p:txBody>
      </p:sp>
      <p:sp>
        <p:nvSpPr>
          <p:cNvPr id="11" name="Sprechblase: oval 10">
            <a:extLst>
              <a:ext uri="{FF2B5EF4-FFF2-40B4-BE49-F238E27FC236}">
                <a16:creationId xmlns:a16="http://schemas.microsoft.com/office/drawing/2014/main" id="{AE323617-E5E5-4348-996F-0D55A696D330}"/>
              </a:ext>
            </a:extLst>
          </p:cNvPr>
          <p:cNvSpPr/>
          <p:nvPr/>
        </p:nvSpPr>
        <p:spPr>
          <a:xfrm flipH="1">
            <a:off x="7298539" y="2823357"/>
            <a:ext cx="2011740" cy="1268436"/>
          </a:xfrm>
          <a:prstGeom prst="wedgeEllipseCallout">
            <a:avLst>
              <a:gd name="adj1" fmla="val -52092"/>
              <a:gd name="adj2" fmla="val 4671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Guten Morgen Herr Direktor!</a:t>
            </a:r>
          </a:p>
        </p:txBody>
      </p:sp>
      <p:sp>
        <p:nvSpPr>
          <p:cNvPr id="12" name="Sprechblase: oval 11">
            <a:extLst>
              <a:ext uri="{FF2B5EF4-FFF2-40B4-BE49-F238E27FC236}">
                <a16:creationId xmlns:a16="http://schemas.microsoft.com/office/drawing/2014/main" id="{1E2A9A7B-76C3-45CF-B135-6702F476BFA9}"/>
              </a:ext>
            </a:extLst>
          </p:cNvPr>
          <p:cNvSpPr/>
          <p:nvPr/>
        </p:nvSpPr>
        <p:spPr>
          <a:xfrm>
            <a:off x="66675" y="57150"/>
            <a:ext cx="3721824" cy="3943350"/>
          </a:xfrm>
          <a:prstGeom prst="wedgeEllipseCallout">
            <a:avLst>
              <a:gd name="adj1" fmla="val 54963"/>
              <a:gd name="adj2" fmla="val 24150"/>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effectLst/>
                <a:latin typeface="Grundschrift" panose="00000500000000000000" pitchFamily="2" charset="0"/>
              </a:rPr>
              <a:t>Guten Morgen, liebe Kinder! </a:t>
            </a:r>
          </a:p>
          <a:p>
            <a:pPr algn="ctr"/>
            <a:r>
              <a:rPr lang="de-DE" dirty="0">
                <a:latin typeface="Grundschrift" panose="00000500000000000000" pitchFamily="2" charset="0"/>
              </a:rPr>
              <a:t>Oh wir haben ja heute Besuch! </a:t>
            </a:r>
          </a:p>
          <a:p>
            <a:pPr algn="ctr"/>
            <a:r>
              <a:rPr lang="de-DE" dirty="0">
                <a:latin typeface="Grundschrift" panose="00000500000000000000" pitchFamily="2" charset="0"/>
              </a:rPr>
              <a:t>Schön, dass du da bist! </a:t>
            </a:r>
          </a:p>
          <a:p>
            <a:pPr algn="ctr"/>
            <a:r>
              <a:rPr lang="de-DE" dirty="0">
                <a:latin typeface="Grundschrift" panose="00000500000000000000" pitchFamily="2" charset="0"/>
              </a:rPr>
              <a:t>Wenn du mich anklickst, erzähle ich dir gerne mehr über unsere Schule!</a:t>
            </a:r>
          </a:p>
        </p:txBody>
      </p:sp>
      <p:sp>
        <p:nvSpPr>
          <p:cNvPr id="13" name="Rechteck: abgerundete Ecken 12">
            <a:hlinkClick r:id="rId3" action="ppaction://hlinksldjump"/>
            <a:extLst>
              <a:ext uri="{FF2B5EF4-FFF2-40B4-BE49-F238E27FC236}">
                <a16:creationId xmlns:a16="http://schemas.microsoft.com/office/drawing/2014/main" id="{EAD51A99-B2A0-4AAB-80DD-D351D1944688}"/>
              </a:ext>
            </a:extLst>
          </p:cNvPr>
          <p:cNvSpPr/>
          <p:nvPr/>
        </p:nvSpPr>
        <p:spPr>
          <a:xfrm>
            <a:off x="3102399" y="1297547"/>
            <a:ext cx="2543537" cy="4653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9" name="Grafik 18">
            <a:extLst>
              <a:ext uri="{FF2B5EF4-FFF2-40B4-BE49-F238E27FC236}">
                <a16:creationId xmlns:a16="http://schemas.microsoft.com/office/drawing/2014/main" id="{42AB27A8-8B3E-4C29-AC37-7FBE33022774}"/>
              </a:ext>
            </a:extLst>
          </p:cNvPr>
          <p:cNvPicPr>
            <a:picLocks noChangeAspect="1"/>
          </p:cNvPicPr>
          <p:nvPr/>
        </p:nvPicPr>
        <p:blipFill rotWithShape="1">
          <a:blip r:embed="rId4"/>
          <a:srcRect l="-6979" t="14781" r="40816" b="7112"/>
          <a:stretch/>
        </p:blipFill>
        <p:spPr>
          <a:xfrm>
            <a:off x="8471444" y="3583382"/>
            <a:ext cx="2843867" cy="3163610"/>
          </a:xfrm>
          <a:prstGeom prst="ellipse">
            <a:avLst/>
          </a:prstGeom>
        </p:spPr>
      </p:pic>
      <p:pic>
        <p:nvPicPr>
          <p:cNvPr id="4" name="Grafik 3">
            <a:extLst>
              <a:ext uri="{FF2B5EF4-FFF2-40B4-BE49-F238E27FC236}">
                <a16:creationId xmlns:a16="http://schemas.microsoft.com/office/drawing/2014/main" id="{9B37A3C0-9F79-4DD9-94FC-5E986D20BD3F}"/>
              </a:ext>
            </a:extLst>
          </p:cNvPr>
          <p:cNvPicPr>
            <a:picLocks noChangeAspect="1"/>
          </p:cNvPicPr>
          <p:nvPr/>
        </p:nvPicPr>
        <p:blipFill rotWithShape="1">
          <a:blip r:embed="rId5"/>
          <a:srcRect l="-10277" t="12937" r="39608" b="-2674"/>
          <a:stretch/>
        </p:blipFill>
        <p:spPr>
          <a:xfrm>
            <a:off x="5305207" y="3143250"/>
            <a:ext cx="3074033" cy="3903485"/>
          </a:xfrm>
          <a:prstGeom prst="pentagon">
            <a:avLst/>
          </a:prstGeom>
        </p:spPr>
      </p:pic>
      <p:pic>
        <p:nvPicPr>
          <p:cNvPr id="16" name="Grafik 15">
            <a:extLst>
              <a:ext uri="{FF2B5EF4-FFF2-40B4-BE49-F238E27FC236}">
                <a16:creationId xmlns:a16="http://schemas.microsoft.com/office/drawing/2014/main" id="{8D866F5D-696C-4C45-8B50-AB6614C9E473}"/>
              </a:ext>
            </a:extLst>
          </p:cNvPr>
          <p:cNvPicPr>
            <a:picLocks noChangeAspect="1"/>
          </p:cNvPicPr>
          <p:nvPr/>
        </p:nvPicPr>
        <p:blipFill rotWithShape="1">
          <a:blip r:embed="rId6"/>
          <a:srcRect r="45917"/>
          <a:stretch/>
        </p:blipFill>
        <p:spPr>
          <a:xfrm>
            <a:off x="3052227" y="1611707"/>
            <a:ext cx="2132665" cy="3943350"/>
          </a:xfrm>
          <a:prstGeom prst="rect">
            <a:avLst/>
          </a:prstGeom>
        </p:spPr>
      </p:pic>
    </p:spTree>
    <p:extLst>
      <p:ext uri="{BB962C8B-B14F-4D97-AF65-F5344CB8AC3E}">
        <p14:creationId xmlns:p14="http://schemas.microsoft.com/office/powerpoint/2010/main" val="3826946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Schulbücher-Fotos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6</a:t>
            </a:r>
          </a:p>
        </p:txBody>
      </p:sp>
      <p:pic>
        <p:nvPicPr>
          <p:cNvPr id="10" name="Grafik 9" descr="Kamera">
            <a:extLst>
              <a:ext uri="{FF2B5EF4-FFF2-40B4-BE49-F238E27FC236}">
                <a16:creationId xmlns:a16="http://schemas.microsoft.com/office/drawing/2014/main" id="{43607411-2960-434D-BB52-835F8C73A8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2" name="Interaktive Schaltfläche: Nächste(r) oder Weiter 11">
            <a:hlinkClick r:id="" action="ppaction://hlinkshowjump?jump=previousslide" highlightClick="1"/>
            <a:extLst>
              <a:ext uri="{FF2B5EF4-FFF2-40B4-BE49-F238E27FC236}">
                <a16:creationId xmlns:a16="http://schemas.microsoft.com/office/drawing/2014/main" id="{5B3B0D7F-41E5-486F-95EA-B87309C19DA8}"/>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5/6</a:t>
            </a:r>
          </a:p>
        </p:txBody>
      </p:sp>
      <p:pic>
        <p:nvPicPr>
          <p:cNvPr id="5" name="Grafik 4" descr="Ein Bild, das Text enthält.&#10;&#10;Automatisch generierte Beschreibung">
            <a:extLst>
              <a:ext uri="{FF2B5EF4-FFF2-40B4-BE49-F238E27FC236}">
                <a16:creationId xmlns:a16="http://schemas.microsoft.com/office/drawing/2014/main" id="{4EBF68BD-77A6-4242-B844-088C05C72DA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3450" t="7558" r="6658" b="5917"/>
          <a:stretch/>
        </p:blipFill>
        <p:spPr>
          <a:xfrm>
            <a:off x="3314273" y="2487365"/>
            <a:ext cx="5149471" cy="3718040"/>
          </a:xfrm>
          <a:prstGeom prst="rect">
            <a:avLst/>
          </a:prstGeom>
        </p:spPr>
      </p:pic>
    </p:spTree>
    <p:extLst>
      <p:ext uri="{BB962C8B-B14F-4D97-AF65-F5344CB8AC3E}">
        <p14:creationId xmlns:p14="http://schemas.microsoft.com/office/powerpoint/2010/main" val="2772212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Schulbücher-Forscherauftrag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3" name="Rechteck: abgerundete Ecken 12">
            <a:extLst>
              <a:ext uri="{FF2B5EF4-FFF2-40B4-BE49-F238E27FC236}">
                <a16:creationId xmlns:a16="http://schemas.microsoft.com/office/drawing/2014/main" id="{865C103F-66C7-4307-815C-35EABFBB4423}"/>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Die Schulbücher sahen früher schon anders aus als deine Bücher heute… Schau dir vor allem die Bilder und die Schrift genau an.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Suche dir ein Foto von einer Schulbuchseite aus! Versuche den Text zu lesen! Schaffst du es?</a:t>
            </a: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4" name="Grafik 13" descr="Lupe">
            <a:extLst>
              <a:ext uri="{FF2B5EF4-FFF2-40B4-BE49-F238E27FC236}">
                <a16:creationId xmlns:a16="http://schemas.microsoft.com/office/drawing/2014/main" id="{1D612882-14E1-4C5C-982E-A4C41C8961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a:extLst>
              <a:ext uri="{FF2B5EF4-FFF2-40B4-BE49-F238E27FC236}">
                <a16:creationId xmlns:a16="http://schemas.microsoft.com/office/drawing/2014/main" id="{580ED561-0A67-4DC5-A3B5-F14D89DD60DA}"/>
              </a:ext>
            </a:extLst>
          </p:cNvPr>
          <p:cNvPicPr>
            <a:picLocks noChangeAspect="1"/>
          </p:cNvPicPr>
          <p:nvPr/>
        </p:nvPicPr>
        <p:blipFill>
          <a:blip r:embed="rId8"/>
          <a:stretch>
            <a:fillRect/>
          </a:stretch>
        </p:blipFill>
        <p:spPr>
          <a:xfrm>
            <a:off x="4654472" y="4037140"/>
            <a:ext cx="2443670" cy="2443670"/>
          </a:xfrm>
          <a:prstGeom prst="rect">
            <a:avLst/>
          </a:prstGeom>
        </p:spPr>
      </p:pic>
    </p:spTree>
    <p:extLst>
      <p:ext uri="{BB962C8B-B14F-4D97-AF65-F5344CB8AC3E}">
        <p14:creationId xmlns:p14="http://schemas.microsoft.com/office/powerpoint/2010/main" val="3353873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0" name="Rechteck: abgerundete Ecken 9">
            <a:hlinkClick r:id="rId5" action="ppaction://hlinksldjump"/>
            <a:extLst>
              <a:ext uri="{FF2B5EF4-FFF2-40B4-BE49-F238E27FC236}">
                <a16:creationId xmlns:a16="http://schemas.microsoft.com/office/drawing/2014/main" id="{932BCC49-3EE6-4391-ABA8-67FBA500D334}"/>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1" name="Rechteck: abgerundete Ecken 10">
            <a:extLst>
              <a:ext uri="{FF2B5EF4-FFF2-40B4-BE49-F238E27FC236}">
                <a16:creationId xmlns:a16="http://schemas.microsoft.com/office/drawing/2014/main" id="{7AB8806C-BCB2-4530-9EE7-28CF9F43C58F}"/>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kannst du erfahren, wie wir in der Schule belohnt, aber auch bestraft werden. Schau dich doch mal um!</a:t>
            </a:r>
          </a:p>
        </p:txBody>
      </p:sp>
      <p:sp>
        <p:nvSpPr>
          <p:cNvPr id="14" name="Rechteck: abgerundete Ecken 13">
            <a:hlinkClick r:id="rId6" action="ppaction://hlinksldjump"/>
            <a:extLst>
              <a:ext uri="{FF2B5EF4-FFF2-40B4-BE49-F238E27FC236}">
                <a16:creationId xmlns:a16="http://schemas.microsoft.com/office/drawing/2014/main" id="{07F8DF66-7C23-4249-A3A1-722FEDB0234D}"/>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7" action="ppaction://hlinksldjump"/>
            <a:extLst>
              <a:ext uri="{FF2B5EF4-FFF2-40B4-BE49-F238E27FC236}">
                <a16:creationId xmlns:a16="http://schemas.microsoft.com/office/drawing/2014/main" id="{E535EA39-D7EA-4E89-8D85-DC41156A2A12}"/>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3D78146F-AF9A-4E16-86EF-267159C945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19" name="Grafik 18" descr="Kamera">
            <a:extLst>
              <a:ext uri="{FF2B5EF4-FFF2-40B4-BE49-F238E27FC236}">
                <a16:creationId xmlns:a16="http://schemas.microsoft.com/office/drawing/2014/main" id="{6468457E-7D79-48F9-8C60-6971DA35013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B53AD20C-905F-4151-9AF3-1937747C635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4" name="Grafik 3" descr="Ein Bild, das drinnen, Boden, aus Holz enthält.&#10;&#10;Automatisch generierte Beschreibung">
            <a:extLst>
              <a:ext uri="{FF2B5EF4-FFF2-40B4-BE49-F238E27FC236}">
                <a16:creationId xmlns:a16="http://schemas.microsoft.com/office/drawing/2014/main" id="{7E69BBD6-1CD0-408F-ADA8-12F3DAA96A7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455813" y="3387075"/>
            <a:ext cx="4448907" cy="2965938"/>
          </a:xfrm>
          <a:prstGeom prst="rect">
            <a:avLst/>
          </a:prstGeom>
        </p:spPr>
      </p:pic>
    </p:spTree>
    <p:extLst>
      <p:ext uri="{BB962C8B-B14F-4D97-AF65-F5344CB8AC3E}">
        <p14:creationId xmlns:p14="http://schemas.microsoft.com/office/powerpoint/2010/main" val="4232051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4107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AE37AD8D-D2B9-41C7-B09E-0F6F13F89A45}"/>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Wenn wir anderen Kindern helfen, uns besonders viel Mühe bei den Hausaufgaben geben oder eine Fleißaufgabe erledigt haben, bekommen wir manchmal ein Fleißkärtchen.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Wenn wir 20 Fleißkärtchen haben, dürfen wir uns eine kleine Überraschung aussuchen. Deswegen sammeln wir immer fleißig.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Auf den Fleißkärtchen steht manchmal ein kleines Lob und oft ist auch ein Bild dabei.</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Allerdings werden wir nicht nur belohnt. Bei uns herrschen strenge Regeln, an die wir uns halten müssen.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Wenn wir diese Regeln nicht befolgen werden wir mit einem 	 Prügelstock aus Bambus geschlagen. Das tut ganz schön weh, 	   weshalb wir uns fast immer an jede Regel halten.</a:t>
            </a:r>
          </a:p>
        </p:txBody>
      </p:sp>
      <p:pic>
        <p:nvPicPr>
          <p:cNvPr id="15" name="Grafik 14" descr="Informationen">
            <a:extLst>
              <a:ext uri="{FF2B5EF4-FFF2-40B4-BE49-F238E27FC236}">
                <a16:creationId xmlns:a16="http://schemas.microsoft.com/office/drawing/2014/main" id="{76A5FCDC-E12F-43B3-8A02-E26DDEB62D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0" name="Interaktive Schaltfläche: Nächste(r) oder Weiter 9">
            <a:hlinkClick r:id="" action="ppaction://hlinkshowjump?jump=nextslide" highlightClick="1"/>
            <a:extLst>
              <a:ext uri="{FF2B5EF4-FFF2-40B4-BE49-F238E27FC236}">
                <a16:creationId xmlns:a16="http://schemas.microsoft.com/office/drawing/2014/main" id="{8E0B71D0-B207-4DBF-9E6E-85043E96A5B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spTree>
    <p:extLst>
      <p:ext uri="{BB962C8B-B14F-4D97-AF65-F5344CB8AC3E}">
        <p14:creationId xmlns:p14="http://schemas.microsoft.com/office/powerpoint/2010/main" val="3559404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4107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AE37AD8D-D2B9-41C7-B09E-0F6F13F89A45}"/>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Allerdings gibt es auch andere Strafen. Beispielsweise schaut unser Lehrer erst einmal böse oder klopft auf den Tisch.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Außerdem müssen wir manchmal an unserem Platz aufstehen, neben unserer Bank oder sogar außen im Flur stehen.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Die Strafe ist davon abhängig, was wir falsch gemacht haben. Wenn man beispielsweise faul ist, muss man nachlernen. Wenn man unaufmerksam ist, muss man stehen und wenn man mit anderen streitet oder redet, muss man alleine sitzen. </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p:txBody>
      </p:sp>
      <p:pic>
        <p:nvPicPr>
          <p:cNvPr id="15" name="Grafik 14" descr="Informationen">
            <a:extLst>
              <a:ext uri="{FF2B5EF4-FFF2-40B4-BE49-F238E27FC236}">
                <a16:creationId xmlns:a16="http://schemas.microsoft.com/office/drawing/2014/main" id="{76A5FCDC-E12F-43B3-8A02-E26DDEB62D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0" name="Interaktive Schaltfläche: Nächste(r) oder Weiter 9">
            <a:hlinkClick r:id="" action="ppaction://hlinkshowjump?jump=previousslide" highlightClick="1"/>
            <a:extLst>
              <a:ext uri="{FF2B5EF4-FFF2-40B4-BE49-F238E27FC236}">
                <a16:creationId xmlns:a16="http://schemas.microsoft.com/office/drawing/2014/main" id="{99C2C1A4-6F1B-4F33-9A06-746ACA310007}"/>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1/2 </a:t>
            </a:r>
          </a:p>
        </p:txBody>
      </p:sp>
      <p:sp>
        <p:nvSpPr>
          <p:cNvPr id="11" name="Rechteck: abgerundete Ecken 10">
            <a:hlinkClick r:id="rId8" action="ppaction://hlinksldjump"/>
            <a:extLst>
              <a:ext uri="{FF2B5EF4-FFF2-40B4-BE49-F238E27FC236}">
                <a16:creationId xmlns:a16="http://schemas.microsoft.com/office/drawing/2014/main" id="{89EDB3D4-EC98-45FB-882E-C4611D289F1F}"/>
              </a:ext>
            </a:extLst>
          </p:cNvPr>
          <p:cNvSpPr/>
          <p:nvPr/>
        </p:nvSpPr>
        <p:spPr>
          <a:xfrm>
            <a:off x="10418349" y="2202426"/>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3" name="Grafik 12" descr="Lupe">
            <a:extLst>
              <a:ext uri="{FF2B5EF4-FFF2-40B4-BE49-F238E27FC236}">
                <a16:creationId xmlns:a16="http://schemas.microsoft.com/office/drawing/2014/main" id="{39BC0C95-C83F-4128-8935-791BF53FD81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640604" y="2385305"/>
            <a:ext cx="914400" cy="914400"/>
          </a:xfrm>
          <a:prstGeom prst="rect">
            <a:avLst/>
          </a:prstGeom>
        </p:spPr>
      </p:pic>
      <p:pic>
        <p:nvPicPr>
          <p:cNvPr id="14" name="Grafik 13" descr="Lupe">
            <a:extLst>
              <a:ext uri="{FF2B5EF4-FFF2-40B4-BE49-F238E27FC236}">
                <a16:creationId xmlns:a16="http://schemas.microsoft.com/office/drawing/2014/main" id="{9F9E9C13-E9F4-4D57-AC6C-92CCD23BC9F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747771" y="4919806"/>
            <a:ext cx="365278" cy="365278"/>
          </a:xfrm>
          <a:prstGeom prst="rect">
            <a:avLst/>
          </a:prstGeom>
        </p:spPr>
      </p:pic>
      <p:pic>
        <p:nvPicPr>
          <p:cNvPr id="5" name="Grafik 4">
            <a:extLst>
              <a:ext uri="{FF2B5EF4-FFF2-40B4-BE49-F238E27FC236}">
                <a16:creationId xmlns:a16="http://schemas.microsoft.com/office/drawing/2014/main" id="{25D78E93-9666-44E5-A073-B8ECCA9B4CFF}"/>
              </a:ext>
            </a:extLst>
          </p:cNvPr>
          <p:cNvPicPr>
            <a:picLocks noChangeAspect="1"/>
          </p:cNvPicPr>
          <p:nvPr/>
        </p:nvPicPr>
        <p:blipFill>
          <a:blip r:embed="rId12"/>
          <a:stretch>
            <a:fillRect/>
          </a:stretch>
        </p:blipFill>
        <p:spPr>
          <a:xfrm>
            <a:off x="7059390" y="4492078"/>
            <a:ext cx="2077482" cy="2077482"/>
          </a:xfrm>
          <a:prstGeom prst="rect">
            <a:avLst/>
          </a:prstGeom>
        </p:spPr>
      </p:pic>
    </p:spTree>
    <p:extLst>
      <p:ext uri="{BB962C8B-B14F-4D97-AF65-F5344CB8AC3E}">
        <p14:creationId xmlns:p14="http://schemas.microsoft.com/office/powerpoint/2010/main" val="33258661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109FF31F-7CAF-4639-B8F0-3139C8AD9E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057B3C5E-ACAD-4145-9537-2385F4AFCF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6E277816-E5EE-4D0F-B086-D1D1AFE1BDBB}"/>
              </a:ext>
            </a:extLst>
          </p:cNvPr>
          <p:cNvPicPr>
            <a:picLocks noChangeAspect="1"/>
          </p:cNvPicPr>
          <p:nvPr/>
        </p:nvPicPr>
        <p:blipFill rotWithShape="1">
          <a:blip r:embed="rId8">
            <a:extLst>
              <a:ext uri="{28A0092B-C50C-407E-A947-70E740481C1C}">
                <a14:useLocalDpi xmlns:a14="http://schemas.microsoft.com/office/drawing/2010/main" val="0"/>
              </a:ext>
            </a:extLst>
          </a:blip>
          <a:srcRect l="3026" t="11370" r="5300" b="10922"/>
          <a:stretch/>
        </p:blipFill>
        <p:spPr>
          <a:xfrm>
            <a:off x="3119974" y="2560359"/>
            <a:ext cx="5545338" cy="3525405"/>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2419C2F2-B65A-4681-BF78-A06BF6F040A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 </a:t>
            </a:r>
          </a:p>
        </p:txBody>
      </p:sp>
    </p:spTree>
    <p:extLst>
      <p:ext uri="{BB962C8B-B14F-4D97-AF65-F5344CB8AC3E}">
        <p14:creationId xmlns:p14="http://schemas.microsoft.com/office/powerpoint/2010/main" val="1687724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109FF31F-7CAF-4639-B8F0-3139C8AD9E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057B3C5E-ACAD-4145-9537-2385F4AFCF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695DB000-391E-4B37-AD69-91C5CA5408DF}"/>
              </a:ext>
            </a:extLst>
          </p:cNvPr>
          <p:cNvPicPr>
            <a:picLocks noChangeAspect="1"/>
          </p:cNvPicPr>
          <p:nvPr/>
        </p:nvPicPr>
        <p:blipFill rotWithShape="1">
          <a:blip r:embed="rId8">
            <a:extLst>
              <a:ext uri="{28A0092B-C50C-407E-A947-70E740481C1C}">
                <a14:useLocalDpi xmlns:a14="http://schemas.microsoft.com/office/drawing/2010/main" val="0"/>
              </a:ext>
            </a:extLst>
          </a:blip>
          <a:srcRect l="5684" t="12790" r="4564" b="8444"/>
          <a:stretch/>
        </p:blipFill>
        <p:spPr>
          <a:xfrm>
            <a:off x="3162838" y="2617799"/>
            <a:ext cx="5442585" cy="3582265"/>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2419C2F2-B65A-4681-BF78-A06BF6F040A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a:t>
            </a:r>
          </a:p>
        </p:txBody>
      </p:sp>
      <p:sp>
        <p:nvSpPr>
          <p:cNvPr id="18" name="Interaktive Schaltfläche: Nächste(r) oder Weiter 17">
            <a:hlinkClick r:id="" action="ppaction://hlinkshowjump?jump=previousslide" highlightClick="1"/>
            <a:extLst>
              <a:ext uri="{FF2B5EF4-FFF2-40B4-BE49-F238E27FC236}">
                <a16:creationId xmlns:a16="http://schemas.microsoft.com/office/drawing/2014/main" id="{55E1EB90-B2E0-4BE2-806C-A148D16182A3}"/>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1/5</a:t>
            </a:r>
          </a:p>
        </p:txBody>
      </p:sp>
    </p:spTree>
    <p:extLst>
      <p:ext uri="{BB962C8B-B14F-4D97-AF65-F5344CB8AC3E}">
        <p14:creationId xmlns:p14="http://schemas.microsoft.com/office/powerpoint/2010/main" val="1034657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109FF31F-7CAF-4639-B8F0-3139C8AD9E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057B3C5E-ACAD-4145-9537-2385F4AFCF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2419C2F2-B65A-4681-BF78-A06BF6F040A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 </a:t>
            </a:r>
          </a:p>
        </p:txBody>
      </p:sp>
      <p:sp>
        <p:nvSpPr>
          <p:cNvPr id="18" name="Interaktive Schaltfläche: Nächste(r) oder Weiter 17">
            <a:hlinkClick r:id="" action="ppaction://hlinkshowjump?jump=previousslide" highlightClick="1"/>
            <a:extLst>
              <a:ext uri="{FF2B5EF4-FFF2-40B4-BE49-F238E27FC236}">
                <a16:creationId xmlns:a16="http://schemas.microsoft.com/office/drawing/2014/main" id="{55E1EB90-B2E0-4BE2-806C-A148D16182A3}"/>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a:t>
            </a:r>
          </a:p>
        </p:txBody>
      </p:sp>
      <p:pic>
        <p:nvPicPr>
          <p:cNvPr id="5" name="Grafik 4" descr="Ein Bild, das drinnen, Boden, aus Holz, Holz enthält.&#10;&#10;Automatisch generierte Beschreibung">
            <a:extLst>
              <a:ext uri="{FF2B5EF4-FFF2-40B4-BE49-F238E27FC236}">
                <a16:creationId xmlns:a16="http://schemas.microsoft.com/office/drawing/2014/main" id="{44E1E3B3-D744-4386-A977-E1D2DABD5A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47931" y="2695763"/>
            <a:ext cx="5256451" cy="3504301"/>
          </a:xfrm>
          <a:prstGeom prst="rect">
            <a:avLst/>
          </a:prstGeom>
        </p:spPr>
      </p:pic>
    </p:spTree>
    <p:extLst>
      <p:ext uri="{BB962C8B-B14F-4D97-AF65-F5344CB8AC3E}">
        <p14:creationId xmlns:p14="http://schemas.microsoft.com/office/powerpoint/2010/main" val="4292611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109FF31F-7CAF-4639-B8F0-3139C8AD9E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057B3C5E-ACAD-4145-9537-2385F4AFCF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7" name="Interaktive Schaltfläche: Nächste(r) oder Weiter 16">
            <a:hlinkClick r:id="" action="ppaction://hlinkshowjump?jump=nextslide" highlightClick="1"/>
            <a:extLst>
              <a:ext uri="{FF2B5EF4-FFF2-40B4-BE49-F238E27FC236}">
                <a16:creationId xmlns:a16="http://schemas.microsoft.com/office/drawing/2014/main" id="{2419C2F2-B65A-4681-BF78-A06BF6F040A6}"/>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5/5 </a:t>
            </a:r>
          </a:p>
        </p:txBody>
      </p:sp>
      <p:sp>
        <p:nvSpPr>
          <p:cNvPr id="18" name="Interaktive Schaltfläche: Nächste(r) oder Weiter 17">
            <a:hlinkClick r:id="" action="ppaction://hlinkshowjump?jump=previousslide" highlightClick="1"/>
            <a:extLst>
              <a:ext uri="{FF2B5EF4-FFF2-40B4-BE49-F238E27FC236}">
                <a16:creationId xmlns:a16="http://schemas.microsoft.com/office/drawing/2014/main" id="{55E1EB90-B2E0-4BE2-806C-A148D16182A3}"/>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a:t>
            </a:r>
          </a:p>
        </p:txBody>
      </p:sp>
      <p:pic>
        <p:nvPicPr>
          <p:cNvPr id="6" name="Grafik 5" descr="Ein Bild, das drinnen, Wand, Boden, aus Holz enthält.&#10;&#10;Automatisch generierte Beschreibung">
            <a:extLst>
              <a:ext uri="{FF2B5EF4-FFF2-40B4-BE49-F238E27FC236}">
                <a16:creationId xmlns:a16="http://schemas.microsoft.com/office/drawing/2014/main" id="{B5D04910-3F7A-44F9-AD4F-6BD323E3B12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15809" y="2645260"/>
            <a:ext cx="5307013" cy="3538009"/>
          </a:xfrm>
          <a:prstGeom prst="rect">
            <a:avLst/>
          </a:prstGeom>
        </p:spPr>
      </p:pic>
    </p:spTree>
    <p:extLst>
      <p:ext uri="{BB962C8B-B14F-4D97-AF65-F5344CB8AC3E}">
        <p14:creationId xmlns:p14="http://schemas.microsoft.com/office/powerpoint/2010/main" val="1143443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109FF31F-7CAF-4639-B8F0-3139C8AD9E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057B3C5E-ACAD-4145-9537-2385F4AFCF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8" name="Interaktive Schaltfläche: Nächste(r) oder Weiter 17">
            <a:hlinkClick r:id="" action="ppaction://hlinkshowjump?jump=previousslide" highlightClick="1"/>
            <a:extLst>
              <a:ext uri="{FF2B5EF4-FFF2-40B4-BE49-F238E27FC236}">
                <a16:creationId xmlns:a16="http://schemas.microsoft.com/office/drawing/2014/main" id="{55E1EB90-B2E0-4BE2-806C-A148D16182A3}"/>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a:t>
            </a:r>
          </a:p>
        </p:txBody>
      </p:sp>
      <p:pic>
        <p:nvPicPr>
          <p:cNvPr id="5" name="Grafik 4">
            <a:extLst>
              <a:ext uri="{FF2B5EF4-FFF2-40B4-BE49-F238E27FC236}">
                <a16:creationId xmlns:a16="http://schemas.microsoft.com/office/drawing/2014/main" id="{A3B247EF-3BCF-4932-BF32-58EE429816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53411" y="2587576"/>
            <a:ext cx="5256286" cy="3504191"/>
          </a:xfrm>
          <a:prstGeom prst="rect">
            <a:avLst/>
          </a:prstGeom>
        </p:spPr>
      </p:pic>
    </p:spTree>
    <p:extLst>
      <p:ext uri="{BB962C8B-B14F-4D97-AF65-F5344CB8AC3E}">
        <p14:creationId xmlns:p14="http://schemas.microsoft.com/office/powerpoint/2010/main" val="946741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988DEC-F089-49EE-9288-F032352AA1B9}"/>
              </a:ext>
            </a:extLst>
          </p:cNvPr>
          <p:cNvSpPr/>
          <p:nvPr/>
        </p:nvSpPr>
        <p:spPr>
          <a:xfrm>
            <a:off x="10018295" y="5855368"/>
            <a:ext cx="1957137" cy="86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437F746F-DEAB-4A42-B7E0-81816F9B17E2}"/>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a:t>
            </a:r>
          </a:p>
        </p:txBody>
      </p:sp>
      <p:sp>
        <p:nvSpPr>
          <p:cNvPr id="14" name="Rechteck: abgerundete Ecken 13">
            <a:hlinkClick r:id="rId2" action="ppaction://hlinksldjump"/>
            <a:extLst>
              <a:ext uri="{FF2B5EF4-FFF2-40B4-BE49-F238E27FC236}">
                <a16:creationId xmlns:a16="http://schemas.microsoft.com/office/drawing/2014/main" id="{AB50DCB3-3757-410E-A324-7E015E978964}"/>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extLst>
              <a:ext uri="{FF2B5EF4-FFF2-40B4-BE49-F238E27FC236}">
                <a16:creationId xmlns:a16="http://schemas.microsoft.com/office/drawing/2014/main" id="{56522F30-2E6A-4F53-A21C-4E9DB1E88DF7}"/>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Grundschrift" panose="00000500000000000000" pitchFamily="2" charset="0"/>
              </a:rPr>
              <a:t>Hier kannst du mehr über unsere Schule erfahren. Schau dich einfach in Ruhe um. </a:t>
            </a:r>
          </a:p>
          <a:p>
            <a:pPr algn="ctr"/>
            <a:endParaRPr lang="de-DE" dirty="0">
              <a:solidFill>
                <a:schemeClr val="tx1"/>
              </a:solidFill>
              <a:latin typeface="Grundschrift" panose="00000500000000000000" pitchFamily="2" charset="0"/>
            </a:endParaRPr>
          </a:p>
          <a:p>
            <a:pPr algn="ctr"/>
            <a:r>
              <a:rPr lang="de-DE" dirty="0">
                <a:solidFill>
                  <a:schemeClr val="tx1"/>
                </a:solidFill>
                <a:latin typeface="Grundschrift" panose="00000500000000000000" pitchFamily="2" charset="0"/>
              </a:rPr>
              <a:t>Wenn du fertig bist drücke auf weiter!</a:t>
            </a:r>
          </a:p>
        </p:txBody>
      </p:sp>
      <p:sp>
        <p:nvSpPr>
          <p:cNvPr id="16" name="Rechteck: abgerundete Ecken 15">
            <a:hlinkClick r:id="rId3" action="ppaction://hlinksldjump"/>
            <a:extLst>
              <a:ext uri="{FF2B5EF4-FFF2-40B4-BE49-F238E27FC236}">
                <a16:creationId xmlns:a16="http://schemas.microsoft.com/office/drawing/2014/main" id="{3DAC44BE-C150-4850-BAAB-3C5848B568A7}"/>
              </a:ext>
            </a:extLst>
          </p:cNvPr>
          <p:cNvSpPr/>
          <p:nvPr/>
        </p:nvSpPr>
        <p:spPr>
          <a:xfrm>
            <a:off x="1277362" y="1926829"/>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7" name="Rechteck: abgerundete Ecken 16">
            <a:hlinkClick r:id="rId4" action="ppaction://hlinksldjump"/>
            <a:extLst>
              <a:ext uri="{FF2B5EF4-FFF2-40B4-BE49-F238E27FC236}">
                <a16:creationId xmlns:a16="http://schemas.microsoft.com/office/drawing/2014/main" id="{4F832528-D5D0-42AE-B8B3-C100ACBD08EE}"/>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8" name="Grafik 17" descr="Lupe">
            <a:extLst>
              <a:ext uri="{FF2B5EF4-FFF2-40B4-BE49-F238E27FC236}">
                <a16:creationId xmlns:a16="http://schemas.microsoft.com/office/drawing/2014/main" id="{6C2F4EA6-94E6-4A6E-8555-54D2B2B589B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99617" y="5138381"/>
            <a:ext cx="914400" cy="914400"/>
          </a:xfrm>
          <a:prstGeom prst="rect">
            <a:avLst/>
          </a:prstGeom>
        </p:spPr>
      </p:pic>
      <p:pic>
        <p:nvPicPr>
          <p:cNvPr id="19" name="Grafik 18" descr="Kamera">
            <a:extLst>
              <a:ext uri="{FF2B5EF4-FFF2-40B4-BE49-F238E27FC236}">
                <a16:creationId xmlns:a16="http://schemas.microsoft.com/office/drawing/2014/main" id="{5B85BBC3-0BD9-4768-A0B7-FB474D62E62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FD01A92A-59AB-4B8F-9580-3E870525D38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59668" y="2069759"/>
            <a:ext cx="994298" cy="994298"/>
          </a:xfrm>
          <a:prstGeom prst="rect">
            <a:avLst/>
          </a:prstGeom>
        </p:spPr>
      </p:pic>
      <p:sp>
        <p:nvSpPr>
          <p:cNvPr id="21" name="Rechteck: abgerundete Ecken 20">
            <a:hlinkClick r:id="rId11" action="ppaction://hlinksldjump"/>
            <a:extLst>
              <a:ext uri="{FF2B5EF4-FFF2-40B4-BE49-F238E27FC236}">
                <a16:creationId xmlns:a16="http://schemas.microsoft.com/office/drawing/2014/main" id="{DF02A1F1-9E82-40E5-8F85-E103CF2778D4}"/>
              </a:ext>
            </a:extLst>
          </p:cNvPr>
          <p:cNvSpPr/>
          <p:nvPr/>
        </p:nvSpPr>
        <p:spPr>
          <a:xfrm>
            <a:off x="10325100" y="5972175"/>
            <a:ext cx="1466850" cy="59055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b="1" dirty="0">
                <a:solidFill>
                  <a:schemeClr val="tx1"/>
                </a:solidFill>
                <a:latin typeface="Grundschrift" panose="00000500000000000000" pitchFamily="2" charset="0"/>
              </a:rPr>
              <a:t>Weiter</a:t>
            </a:r>
            <a:endParaRPr lang="de-DE" b="1" dirty="0">
              <a:solidFill>
                <a:schemeClr val="tx1"/>
              </a:solidFill>
              <a:latin typeface="Grundschrift" panose="00000500000000000000" pitchFamily="2" charset="0"/>
            </a:endParaRPr>
          </a:p>
        </p:txBody>
      </p:sp>
      <p:pic>
        <p:nvPicPr>
          <p:cNvPr id="23" name="Grafik 22">
            <a:extLst>
              <a:ext uri="{FF2B5EF4-FFF2-40B4-BE49-F238E27FC236}">
                <a16:creationId xmlns:a16="http://schemas.microsoft.com/office/drawing/2014/main" id="{AB7EEF7C-7196-4B26-9D46-C1CCB142175F}"/>
              </a:ext>
            </a:extLst>
          </p:cNvPr>
          <p:cNvPicPr>
            <a:picLocks noChangeAspect="1"/>
          </p:cNvPicPr>
          <p:nvPr/>
        </p:nvPicPr>
        <p:blipFill rotWithShape="1">
          <a:blip r:embed="rId12"/>
          <a:srcRect r="45917"/>
          <a:stretch/>
        </p:blipFill>
        <p:spPr>
          <a:xfrm>
            <a:off x="2864661" y="4082504"/>
            <a:ext cx="1269896" cy="2348069"/>
          </a:xfrm>
          <a:prstGeom prst="rect">
            <a:avLst/>
          </a:prstGeom>
        </p:spPr>
      </p:pic>
    </p:spTree>
    <p:extLst>
      <p:ext uri="{BB962C8B-B14F-4D97-AF65-F5344CB8AC3E}">
        <p14:creationId xmlns:p14="http://schemas.microsoft.com/office/powerpoint/2010/main" val="2375072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Belohnung und Bestrafung-Forscherauftrag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0" name="Rechteck: abgerundete Ecken 9">
            <a:extLst>
              <a:ext uri="{FF2B5EF4-FFF2-40B4-BE49-F238E27FC236}">
                <a16:creationId xmlns:a16="http://schemas.microsoft.com/office/drawing/2014/main" id="{4E9C5B59-E93A-4A96-BE68-1AF886CBCE7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Puh, früher waren die Lehrer ganz schön streng und haben die Kinder sogar geschlagen, wenn sie etwas nicht richtig gemacht haben.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Gut, dass das heute nicht mehr so ist, oder?</a:t>
            </a:r>
          </a:p>
          <a:p>
            <a:pPr marL="742950" lvl="1"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Welche Regeln gibt es in deiner Klasse?</a:t>
            </a:r>
          </a:p>
          <a:p>
            <a:pPr marL="742950" lvl="1"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Wirst du auch so belohnt wie Gertrud und Hans, wenn du etwas gut gemacht hast und dich an die Regeln hältst?</a:t>
            </a:r>
          </a:p>
          <a:p>
            <a:pPr marL="742950" lvl="1"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Was passiert, wenn du dich nicht an die Regeln hältst?</a:t>
            </a:r>
          </a:p>
          <a:p>
            <a:pPr marL="742950" lvl="1"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Wie glaubst du war es für die Kinder früher, wenn sie wussten sie können so bestraft werden? Wie würde es dir gehen?</a:t>
            </a:r>
          </a:p>
        </p:txBody>
      </p:sp>
      <p:pic>
        <p:nvPicPr>
          <p:cNvPr id="11" name="Grafik 10" descr="Lupe">
            <a:extLst>
              <a:ext uri="{FF2B5EF4-FFF2-40B4-BE49-F238E27FC236}">
                <a16:creationId xmlns:a16="http://schemas.microsoft.com/office/drawing/2014/main" id="{C7C633C4-1CB0-4FCC-82DE-A520AD31BB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spTree>
    <p:extLst>
      <p:ext uri="{BB962C8B-B14F-4D97-AF65-F5344CB8AC3E}">
        <p14:creationId xmlns:p14="http://schemas.microsoft.com/office/powerpoint/2010/main" val="3152196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B4E20C11-3370-466A-B03C-CAD62106F82C}"/>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findest du Informationen und Bilder zu den Tieren, mit denen wir in HSU lernen. Das ist wirklich spannend!</a:t>
            </a:r>
          </a:p>
        </p:txBody>
      </p:sp>
      <p:sp>
        <p:nvSpPr>
          <p:cNvPr id="14" name="Rechteck: abgerundete Ecken 13">
            <a:hlinkClick r:id="rId5" action="ppaction://hlinksldjump"/>
            <a:extLst>
              <a:ext uri="{FF2B5EF4-FFF2-40B4-BE49-F238E27FC236}">
                <a16:creationId xmlns:a16="http://schemas.microsoft.com/office/drawing/2014/main" id="{5C195DA8-7B48-4EE7-8C90-5FE1F9A42C4F}"/>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6" action="ppaction://hlinksldjump"/>
            <a:extLst>
              <a:ext uri="{FF2B5EF4-FFF2-40B4-BE49-F238E27FC236}">
                <a16:creationId xmlns:a16="http://schemas.microsoft.com/office/drawing/2014/main" id="{13F7507E-E366-4DE5-98D5-F746EF7AC110}"/>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9" name="Grafik 18" descr="Kamera">
            <a:extLst>
              <a:ext uri="{FF2B5EF4-FFF2-40B4-BE49-F238E27FC236}">
                <a16:creationId xmlns:a16="http://schemas.microsoft.com/office/drawing/2014/main" id="{AB36138F-0188-49B7-9FC3-26CE910FB4A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7FFA8832-C4A0-422C-8F8D-1F1FC2447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59668" y="2069759"/>
            <a:ext cx="994298" cy="994298"/>
          </a:xfrm>
          <a:prstGeom prst="rect">
            <a:avLst/>
          </a:prstGeom>
        </p:spPr>
      </p:pic>
      <p:pic>
        <p:nvPicPr>
          <p:cNvPr id="4" name="Grafik 3" descr="Ein Bild, das Katze, Boden, drinnen, Säugetier enthält.&#10;&#10;Automatisch generierte Beschreibung">
            <a:extLst>
              <a:ext uri="{FF2B5EF4-FFF2-40B4-BE49-F238E27FC236}">
                <a16:creationId xmlns:a16="http://schemas.microsoft.com/office/drawing/2014/main" id="{8C7513B1-1A2B-49CD-B7C7-7B51FDF8915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0798" t="11741" r="5319" b="16923"/>
          <a:stretch/>
        </p:blipFill>
        <p:spPr>
          <a:xfrm>
            <a:off x="4609945" y="3705284"/>
            <a:ext cx="4140643" cy="2347497"/>
          </a:xfrm>
          <a:prstGeom prst="rect">
            <a:avLst/>
          </a:prstGeom>
        </p:spPr>
      </p:pic>
    </p:spTree>
    <p:extLst>
      <p:ext uri="{BB962C8B-B14F-4D97-AF65-F5344CB8AC3E}">
        <p14:creationId xmlns:p14="http://schemas.microsoft.com/office/powerpoint/2010/main" val="3718779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5180C57E-278C-452E-8792-FBF2838A88D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Manchmal hat unser Lehrer, wenn er ins Klassenzimmer kommt, ein Tier dabei. Das schaut wie echt aus! Ist es auch . . . Spitze Zähne, weiches Fell, braune Augen. Doch zum Glück leben die Tiere nicht mehr. Es sind ausgestopfte Tiere.</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Aber so ist es wirklich cool. Wir können ein echtes Tier ganz aus der Nähe betrachten, es streicheln oder mit einer Lupe genauer untersuchen. Weglaufen oder beißen können sie ja zum Glück nicht mehr.</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Auch Eier und echte Pflanzen werden manchmal mitgebracht. Die sind dann meistens in Schaukästen, sodass sie nicht kaputt gehen.</a:t>
            </a:r>
          </a:p>
        </p:txBody>
      </p:sp>
      <p:pic>
        <p:nvPicPr>
          <p:cNvPr id="15" name="Grafik 14" descr="Informationen">
            <a:extLst>
              <a:ext uri="{FF2B5EF4-FFF2-40B4-BE49-F238E27FC236}">
                <a16:creationId xmlns:a16="http://schemas.microsoft.com/office/drawing/2014/main" id="{2C4C7FA8-D4B0-46F0-90FE-4CEA4EC8751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pic>
        <p:nvPicPr>
          <p:cNvPr id="5" name="Grafik 4">
            <a:extLst>
              <a:ext uri="{FF2B5EF4-FFF2-40B4-BE49-F238E27FC236}">
                <a16:creationId xmlns:a16="http://schemas.microsoft.com/office/drawing/2014/main" id="{DDAFCC3A-9CBD-43D6-B690-602409A7D2BB}"/>
              </a:ext>
            </a:extLst>
          </p:cNvPr>
          <p:cNvPicPr>
            <a:picLocks noChangeAspect="1"/>
          </p:cNvPicPr>
          <p:nvPr/>
        </p:nvPicPr>
        <p:blipFill>
          <a:blip r:embed="rId8"/>
          <a:stretch>
            <a:fillRect/>
          </a:stretch>
        </p:blipFill>
        <p:spPr>
          <a:xfrm>
            <a:off x="9418967" y="2017616"/>
            <a:ext cx="1805293" cy="1805293"/>
          </a:xfrm>
          <a:prstGeom prst="rect">
            <a:avLst/>
          </a:prstGeom>
        </p:spPr>
      </p:pic>
    </p:spTree>
    <p:extLst>
      <p:ext uri="{BB962C8B-B14F-4D97-AF65-F5344CB8AC3E}">
        <p14:creationId xmlns:p14="http://schemas.microsoft.com/office/powerpoint/2010/main" val="2551411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2/7 </a:t>
            </a:r>
          </a:p>
        </p:txBody>
      </p:sp>
      <p:pic>
        <p:nvPicPr>
          <p:cNvPr id="6" name="Grafik 5" descr="Ein Bild, das Katze, Boden, drinnen, Säugetier enthält.&#10;&#10;Automatisch generierte Beschreibung">
            <a:extLst>
              <a:ext uri="{FF2B5EF4-FFF2-40B4-BE49-F238E27FC236}">
                <a16:creationId xmlns:a16="http://schemas.microsoft.com/office/drawing/2014/main" id="{0E001317-F171-4D06-84D2-73E237B1DD1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15809" y="2663114"/>
            <a:ext cx="5305425" cy="3536950"/>
          </a:xfrm>
          <a:prstGeom prst="rect">
            <a:avLst/>
          </a:prstGeom>
        </p:spPr>
      </p:pic>
    </p:spTree>
    <p:extLst>
      <p:ext uri="{BB962C8B-B14F-4D97-AF65-F5344CB8AC3E}">
        <p14:creationId xmlns:p14="http://schemas.microsoft.com/office/powerpoint/2010/main" val="3246172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3/7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1/7</a:t>
            </a:r>
          </a:p>
        </p:txBody>
      </p:sp>
      <p:pic>
        <p:nvPicPr>
          <p:cNvPr id="5" name="Grafik 4" descr="Ein Bild, das Katze, Boden, drinnen, Säugetier enthält.&#10;&#10;Automatisch generierte Beschreibung">
            <a:extLst>
              <a:ext uri="{FF2B5EF4-FFF2-40B4-BE49-F238E27FC236}">
                <a16:creationId xmlns:a16="http://schemas.microsoft.com/office/drawing/2014/main" id="{0508A849-D4E0-4AD7-A583-D4F63A553ED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02012" y="2683360"/>
            <a:ext cx="5348288" cy="3565525"/>
          </a:xfrm>
          <a:prstGeom prst="rect">
            <a:avLst/>
          </a:prstGeom>
        </p:spPr>
      </p:pic>
    </p:spTree>
    <p:extLst>
      <p:ext uri="{BB962C8B-B14F-4D97-AF65-F5344CB8AC3E}">
        <p14:creationId xmlns:p14="http://schemas.microsoft.com/office/powerpoint/2010/main" val="1297828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4/7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2/7</a:t>
            </a:r>
          </a:p>
        </p:txBody>
      </p:sp>
      <p:pic>
        <p:nvPicPr>
          <p:cNvPr id="5" name="Grafik 4" descr="Ein Bild, das Katze, Boden, drinnen, Säugetier enthält.&#10;&#10;Automatisch generierte Beschreibung">
            <a:extLst>
              <a:ext uri="{FF2B5EF4-FFF2-40B4-BE49-F238E27FC236}">
                <a16:creationId xmlns:a16="http://schemas.microsoft.com/office/drawing/2014/main" id="{0508A849-D4E0-4AD7-A583-D4F63A553EDD}"/>
              </a:ext>
            </a:extLst>
          </p:cNvPr>
          <p:cNvPicPr>
            <a:picLocks noChangeAspect="1"/>
          </p:cNvPicPr>
          <p:nvPr/>
        </p:nvPicPr>
        <p:blipFill rotWithShape="1">
          <a:blip r:embed="rId8">
            <a:extLst>
              <a:ext uri="{28A0092B-C50C-407E-A947-70E740481C1C}">
                <a14:useLocalDpi xmlns:a14="http://schemas.microsoft.com/office/drawing/2010/main" val="0"/>
              </a:ext>
            </a:extLst>
          </a:blip>
          <a:srcRect t="8090" r="59959" b="44225"/>
          <a:stretch/>
        </p:blipFill>
        <p:spPr>
          <a:xfrm>
            <a:off x="3644500" y="2673582"/>
            <a:ext cx="4441801" cy="3526482"/>
          </a:xfrm>
          <a:prstGeom prst="rect">
            <a:avLst/>
          </a:prstGeom>
        </p:spPr>
      </p:pic>
    </p:spTree>
    <p:extLst>
      <p:ext uri="{BB962C8B-B14F-4D97-AF65-F5344CB8AC3E}">
        <p14:creationId xmlns:p14="http://schemas.microsoft.com/office/powerpoint/2010/main" val="34349158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16" name="Grafik 15" descr="Ein Bild, das aus Holz, Kasten, Holz, Bilderrahmen enthält.&#10;&#10;Automatisch generierte Beschreibung">
            <a:extLst>
              <a:ext uri="{FF2B5EF4-FFF2-40B4-BE49-F238E27FC236}">
                <a16:creationId xmlns:a16="http://schemas.microsoft.com/office/drawing/2014/main" id="{70989D52-44CF-41DC-9880-5F96EB37299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826" t="11563" r="5982" b="9807"/>
          <a:stretch/>
        </p:blipFill>
        <p:spPr>
          <a:xfrm>
            <a:off x="4374534" y="2558059"/>
            <a:ext cx="3028950" cy="3642005"/>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5/7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3/7</a:t>
            </a:r>
          </a:p>
        </p:txBody>
      </p:sp>
    </p:spTree>
    <p:extLst>
      <p:ext uri="{BB962C8B-B14F-4D97-AF65-F5344CB8AC3E}">
        <p14:creationId xmlns:p14="http://schemas.microsoft.com/office/powerpoint/2010/main" val="2067965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pic>
        <p:nvPicPr>
          <p:cNvPr id="17" name="Grafik 16" descr="Ein Bild, das Text, Bettwäsche enthält.&#10;&#10;Automatisch generierte Beschreibung">
            <a:extLst>
              <a:ext uri="{FF2B5EF4-FFF2-40B4-BE49-F238E27FC236}">
                <a16:creationId xmlns:a16="http://schemas.microsoft.com/office/drawing/2014/main" id="{91E60D58-9EEF-4CE8-B86B-646A34E514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03940" y="2772462"/>
            <a:ext cx="4570137" cy="3427602"/>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6/7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4/7</a:t>
            </a:r>
          </a:p>
        </p:txBody>
      </p:sp>
    </p:spTree>
    <p:extLst>
      <p:ext uri="{BB962C8B-B14F-4D97-AF65-F5344CB8AC3E}">
        <p14:creationId xmlns:p14="http://schemas.microsoft.com/office/powerpoint/2010/main" val="10306571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6</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7/7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5/7</a:t>
            </a:r>
          </a:p>
        </p:txBody>
      </p:sp>
      <p:pic>
        <p:nvPicPr>
          <p:cNvPr id="5" name="Grafik 4">
            <a:extLst>
              <a:ext uri="{FF2B5EF4-FFF2-40B4-BE49-F238E27FC236}">
                <a16:creationId xmlns:a16="http://schemas.microsoft.com/office/drawing/2014/main" id="{65BFEA5F-EBE7-44B1-B2D8-E7AB87ACEB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42174" y="2549090"/>
            <a:ext cx="4867965" cy="3650974"/>
          </a:xfrm>
          <a:prstGeom prst="rect">
            <a:avLst/>
          </a:prstGeom>
        </p:spPr>
      </p:pic>
    </p:spTree>
    <p:extLst>
      <p:ext uri="{BB962C8B-B14F-4D97-AF65-F5344CB8AC3E}">
        <p14:creationId xmlns:p14="http://schemas.microsoft.com/office/powerpoint/2010/main" val="2047453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7</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Tierpräparate-Fotos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6/7</a:t>
            </a:r>
          </a:p>
        </p:txBody>
      </p:sp>
      <p:pic>
        <p:nvPicPr>
          <p:cNvPr id="5" name="Grafik 4">
            <a:extLst>
              <a:ext uri="{FF2B5EF4-FFF2-40B4-BE49-F238E27FC236}">
                <a16:creationId xmlns:a16="http://schemas.microsoft.com/office/drawing/2014/main" id="{D338F3E6-17BE-40C4-A381-47C4DD2FE05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06834" y="2496081"/>
            <a:ext cx="4938644" cy="3703983"/>
          </a:xfrm>
          <a:prstGeom prst="rect">
            <a:avLst/>
          </a:prstGeom>
        </p:spPr>
      </p:pic>
    </p:spTree>
    <p:extLst>
      <p:ext uri="{BB962C8B-B14F-4D97-AF65-F5344CB8AC3E}">
        <p14:creationId xmlns:p14="http://schemas.microsoft.com/office/powerpoint/2010/main" val="290662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Unsere Schule-Informationen</a:t>
            </a:r>
          </a:p>
        </p:txBody>
      </p:sp>
      <p:sp>
        <p:nvSpPr>
          <p:cNvPr id="4" name="Pfeil: nach links 3">
            <a:hlinkClick r:id="rId2"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0EFFBD9E-252F-4E37-8569-E1D357F47099}"/>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In unsere Schule gehen Kinder von der ersten bis zur sechsten Klasse.</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Anders als deine Schule heißt sie aber nicht Grundschule, sondern Volksschule.</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Unsere Klassen sind sehr groß. Wir sitzen hier mit 40 anderen Kindern in einem Raum.</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Allerdings fehlen manche immer wieder, weil sie zuhause arbeiten und im Haus mithelfen müssen.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Oft werden Jungen und Mädchen getrennt unterrichtet.</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Unsere Lehrer und der Direktor sind sehr streng. Deswegen 		   müssen wir uns immer an alle Regeln halten.</a:t>
            </a:r>
          </a:p>
          <a:p>
            <a:pPr>
              <a:spcBef>
                <a:spcPts val="600"/>
              </a:spcBef>
              <a:spcAft>
                <a:spcPts val="1200"/>
              </a:spcAft>
            </a:pPr>
            <a:endParaRPr lang="de-DE" dirty="0">
              <a:solidFill>
                <a:schemeClr val="tx1"/>
              </a:solidFill>
              <a:latin typeface="Grundschrift" panose="00000500000000000000" pitchFamily="2" charset="0"/>
            </a:endParaRPr>
          </a:p>
          <a:p>
            <a:pPr marL="285750" indent="-285750">
              <a:spcBef>
                <a:spcPts val="600"/>
              </a:spcBef>
              <a:spcAft>
                <a:spcPts val="1200"/>
              </a:spcAft>
              <a:buFont typeface="Arial" panose="020B0604020202020204" pitchFamily="34" charset="0"/>
              <a:buChar char="•"/>
            </a:pPr>
            <a:endParaRPr lang="de-DE" dirty="0">
              <a:solidFill>
                <a:schemeClr val="tx1"/>
              </a:solidFill>
              <a:latin typeface="Grundschrift" panose="00000500000000000000" pitchFamily="2" charset="0"/>
            </a:endParaRPr>
          </a:p>
        </p:txBody>
      </p:sp>
      <p:pic>
        <p:nvPicPr>
          <p:cNvPr id="15" name="Grafik 14" descr="Informationen">
            <a:extLst>
              <a:ext uri="{FF2B5EF4-FFF2-40B4-BE49-F238E27FC236}">
                <a16:creationId xmlns:a16="http://schemas.microsoft.com/office/drawing/2014/main" id="{C0F90B08-B77A-4140-8991-23EBF59B68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79018" y="153286"/>
            <a:ext cx="669991" cy="669991"/>
          </a:xfrm>
          <a:prstGeom prst="rect">
            <a:avLst/>
          </a:prstGeom>
        </p:spPr>
      </p:pic>
      <p:sp>
        <p:nvSpPr>
          <p:cNvPr id="9" name="Interaktive Schaltfläche: Nächste(r) oder Weiter 8">
            <a:hlinkClick r:id="" action="ppaction://hlinkshowjump?jump=nextslide" highlightClick="1"/>
            <a:extLst>
              <a:ext uri="{FF2B5EF4-FFF2-40B4-BE49-F238E27FC236}">
                <a16:creationId xmlns:a16="http://schemas.microsoft.com/office/drawing/2014/main" id="{88D3FF07-6C58-4710-9FE0-98432B411A4F}"/>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2/3 </a:t>
            </a:r>
          </a:p>
        </p:txBody>
      </p:sp>
    </p:spTree>
    <p:extLst>
      <p:ext uri="{BB962C8B-B14F-4D97-AF65-F5344CB8AC3E}">
        <p14:creationId xmlns:p14="http://schemas.microsoft.com/office/powerpoint/2010/main" val="2437730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1" name="Rechteck: abgerundete Ecken 10">
            <a:extLst>
              <a:ext uri="{FF2B5EF4-FFF2-40B4-BE49-F238E27FC236}">
                <a16:creationId xmlns:a16="http://schemas.microsoft.com/office/drawing/2014/main" id="{A930D144-F976-48A7-9064-48CE6FF80948}"/>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Oft zeichnen wir im Unterricht sehr lange an einem Bild. Hier kannst du dir dieses Bild zum Thema Märchen genauer ansehen und dich über das Zeichnen an der Schule informieren.</a:t>
            </a:r>
          </a:p>
        </p:txBody>
      </p:sp>
      <p:sp>
        <p:nvSpPr>
          <p:cNvPr id="14" name="Rechteck: abgerundete Ecken 13">
            <a:hlinkClick r:id="rId5" action="ppaction://hlinksldjump"/>
            <a:extLst>
              <a:ext uri="{FF2B5EF4-FFF2-40B4-BE49-F238E27FC236}">
                <a16:creationId xmlns:a16="http://schemas.microsoft.com/office/drawing/2014/main" id="{710AF6AF-F651-4FCF-B334-8E1360F80AF7}"/>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20" name="Grafik 19" descr="Informationen">
            <a:extLst>
              <a:ext uri="{FF2B5EF4-FFF2-40B4-BE49-F238E27FC236}">
                <a16:creationId xmlns:a16="http://schemas.microsoft.com/office/drawing/2014/main" id="{450C9670-AE5B-4876-A4D3-892A2FF9588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59668" y="2069759"/>
            <a:ext cx="994298" cy="994298"/>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49F282B4-C3C0-4040-BAEE-9D9CB52FDAA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t="-9333" r="-11673" b="-1"/>
          <a:stretch/>
        </p:blipFill>
        <p:spPr>
          <a:xfrm>
            <a:off x="4913924" y="3206988"/>
            <a:ext cx="3944816" cy="2896633"/>
          </a:xfrm>
          <a:prstGeom prst="rect">
            <a:avLst/>
          </a:prstGeom>
        </p:spPr>
      </p:pic>
      <p:sp>
        <p:nvSpPr>
          <p:cNvPr id="12" name="Rechteck: abgerundete Ecken 11">
            <a:hlinkClick r:id="rId9" action="ppaction://hlinksldjump"/>
            <a:extLst>
              <a:ext uri="{FF2B5EF4-FFF2-40B4-BE49-F238E27FC236}">
                <a16:creationId xmlns:a16="http://schemas.microsoft.com/office/drawing/2014/main" id="{5E68842E-1E0F-4901-B45C-92C960A36549}"/>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3" name="Rechteck: abgerundete Ecken 12">
            <a:hlinkClick r:id="rId10" action="ppaction://hlinksldjump"/>
            <a:extLst>
              <a:ext uri="{FF2B5EF4-FFF2-40B4-BE49-F238E27FC236}">
                <a16:creationId xmlns:a16="http://schemas.microsoft.com/office/drawing/2014/main" id="{5E51F795-E1BB-48FD-83F9-1AC6642AE809}"/>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5" name="Grafik 14" descr="Lupe">
            <a:extLst>
              <a:ext uri="{FF2B5EF4-FFF2-40B4-BE49-F238E27FC236}">
                <a16:creationId xmlns:a16="http://schemas.microsoft.com/office/drawing/2014/main" id="{2A88310E-A9FC-4CC3-9097-D50C52063A4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99617" y="5138381"/>
            <a:ext cx="914400" cy="914400"/>
          </a:xfrm>
          <a:prstGeom prst="rect">
            <a:avLst/>
          </a:prstGeom>
        </p:spPr>
      </p:pic>
      <p:pic>
        <p:nvPicPr>
          <p:cNvPr id="17" name="Grafik 16" descr="Kamera">
            <a:extLst>
              <a:ext uri="{FF2B5EF4-FFF2-40B4-BE49-F238E27FC236}">
                <a16:creationId xmlns:a16="http://schemas.microsoft.com/office/drawing/2014/main" id="{C998B7AB-3C8A-4AD1-AAFE-0A22A879D24F}"/>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499617" y="3625304"/>
            <a:ext cx="914400" cy="914400"/>
          </a:xfrm>
          <a:prstGeom prst="rect">
            <a:avLst/>
          </a:prstGeom>
        </p:spPr>
      </p:pic>
    </p:spTree>
    <p:extLst>
      <p:ext uri="{BB962C8B-B14F-4D97-AF65-F5344CB8AC3E}">
        <p14:creationId xmlns:p14="http://schemas.microsoft.com/office/powerpoint/2010/main" val="20396680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E21F81D9-CC10-4EF1-9F8D-5F87E9B1DE68}"/>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Im Zeichenunterricht lernen wir, wie man mithilfe eines Bildes eine Geschichte erzählt. Wir dürfen hier auf wirklich teures und gutes Papier mit hochwertigen Farben malen.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Immer wieder lernen wir einen neuen Stil. Damit sollen wir lernen, die Natur zu zeichnen. Aber hauptsächlich sollen wir Freude am Zeichnen entwickeln.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Wir zeichnen zum Beispiel Vögel, Käfer, Pflanzen, oder Sachen, die wir zuhause erleben.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Allerdings haben wir leider auch Lehrer an der Schule, die Zeichnen gar nicht mögen. Bei denen dürfen wir nicht Malen.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Bearbeite jetzt den Forscherauftrag!</a:t>
            </a:r>
          </a:p>
        </p:txBody>
      </p:sp>
      <p:pic>
        <p:nvPicPr>
          <p:cNvPr id="15" name="Grafik 14" descr="Informationen">
            <a:extLst>
              <a:ext uri="{FF2B5EF4-FFF2-40B4-BE49-F238E27FC236}">
                <a16:creationId xmlns:a16="http://schemas.microsoft.com/office/drawing/2014/main" id="{8795071E-68F7-4656-90A2-F736B0FC3E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pic>
        <p:nvPicPr>
          <p:cNvPr id="5" name="Grafik 4" descr="Ein Bild, das Spielzeug, Puppe enthält.&#10;&#10;Automatisch generierte Beschreibung">
            <a:extLst>
              <a:ext uri="{FF2B5EF4-FFF2-40B4-BE49-F238E27FC236}">
                <a16:creationId xmlns:a16="http://schemas.microsoft.com/office/drawing/2014/main" id="{B0BC6585-3A5E-4D35-9C54-562BF7A1D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2549" y="2486806"/>
            <a:ext cx="1895475" cy="1895475"/>
          </a:xfrm>
          <a:prstGeom prst="rect">
            <a:avLst/>
          </a:prstGeom>
        </p:spPr>
      </p:pic>
      <p:pic>
        <p:nvPicPr>
          <p:cNvPr id="18" name="Grafik 17" descr="Lupe">
            <a:extLst>
              <a:ext uri="{FF2B5EF4-FFF2-40B4-BE49-F238E27FC236}">
                <a16:creationId xmlns:a16="http://schemas.microsoft.com/office/drawing/2014/main" id="{E32D148E-F7BC-4046-B815-914E45EA228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773113" y="5763763"/>
            <a:ext cx="365278" cy="365278"/>
          </a:xfrm>
          <a:prstGeom prst="rect">
            <a:avLst/>
          </a:prstGeom>
        </p:spPr>
      </p:pic>
    </p:spTree>
    <p:extLst>
      <p:ext uri="{BB962C8B-B14F-4D97-AF65-F5344CB8AC3E}">
        <p14:creationId xmlns:p14="http://schemas.microsoft.com/office/powerpoint/2010/main" val="14874336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Zeichnungen-Forscherauftrag</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0" name="Rechteck: abgerundete Ecken 9">
            <a:extLst>
              <a:ext uri="{FF2B5EF4-FFF2-40B4-BE49-F238E27FC236}">
                <a16:creationId xmlns:a16="http://schemas.microsoft.com/office/drawing/2014/main" id="{B3D32E4D-E8E2-4149-B351-09B568743D7E}"/>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1200"/>
              </a:spcAft>
            </a:pPr>
            <a:r>
              <a:rPr lang="de-DE" dirty="0">
                <a:solidFill>
                  <a:schemeClr val="tx1"/>
                </a:solidFill>
                <a:latin typeface="Grundschrift" panose="00000500000000000000" pitchFamily="2" charset="0"/>
              </a:rPr>
              <a:t>Hans und Gertrud können wirklich toll zeichnen. Sie lernen neue Stile und zeichnen vor allem die Natur.</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Schau dir deine Kunstbilder an.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Zeichnet ihr auch die Natur?</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Suche dir ein Bild aus. Weißt du noch, warum ihr dieses Bild gemalt habt? Was solltest du lernen? (Falls nicht, frage deine Lehrerin und schreibe ihre Antwort auf!)</a:t>
            </a:r>
          </a:p>
        </p:txBody>
      </p:sp>
      <p:pic>
        <p:nvPicPr>
          <p:cNvPr id="11" name="Grafik 10" descr="Lupe">
            <a:extLst>
              <a:ext uri="{FF2B5EF4-FFF2-40B4-BE49-F238E27FC236}">
                <a16:creationId xmlns:a16="http://schemas.microsoft.com/office/drawing/2014/main" id="{A61B2BA1-7AF8-4786-BCB8-352CBCDBB9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30879">
            <a:off x="10817923" y="293216"/>
            <a:ext cx="597463" cy="597463"/>
          </a:xfrm>
          <a:prstGeom prst="rect">
            <a:avLst/>
          </a:prstGeom>
        </p:spPr>
      </p:pic>
      <p:pic>
        <p:nvPicPr>
          <p:cNvPr id="5" name="Grafik 4" descr="Ein Bild, das Text, Königin, Vektorgrafiken enthält.&#10;&#10;Automatisch generierte Beschreibung">
            <a:extLst>
              <a:ext uri="{FF2B5EF4-FFF2-40B4-BE49-F238E27FC236}">
                <a16:creationId xmlns:a16="http://schemas.microsoft.com/office/drawing/2014/main" id="{A4A7EDFE-2CF1-4F59-A75B-58BABDDD5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6572" y="5168218"/>
            <a:ext cx="1443925" cy="1443925"/>
          </a:xfrm>
          <a:prstGeom prst="rect">
            <a:avLst/>
          </a:prstGeom>
        </p:spPr>
      </p:pic>
    </p:spTree>
    <p:extLst>
      <p:ext uri="{BB962C8B-B14F-4D97-AF65-F5344CB8AC3E}">
        <p14:creationId xmlns:p14="http://schemas.microsoft.com/office/powerpoint/2010/main" val="159781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1</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 </a:t>
            </a:r>
          </a:p>
        </p:txBody>
      </p:sp>
      <p:pic>
        <p:nvPicPr>
          <p:cNvPr id="6" name="Grafik 5" descr="Ein Bild, das Text, Bettwäsche enthält.&#10;&#10;Automatisch generierte Beschreibung">
            <a:extLst>
              <a:ext uri="{FF2B5EF4-FFF2-40B4-BE49-F238E27FC236}">
                <a16:creationId xmlns:a16="http://schemas.microsoft.com/office/drawing/2014/main" id="{0602BF1E-3432-4C6D-823F-4BAB31D2CDD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35350" y="2535419"/>
            <a:ext cx="5112398" cy="3834299"/>
          </a:xfrm>
          <a:prstGeom prst="rect">
            <a:avLst/>
          </a:prstGeom>
        </p:spPr>
      </p:pic>
    </p:spTree>
    <p:extLst>
      <p:ext uri="{BB962C8B-B14F-4D97-AF65-F5344CB8AC3E}">
        <p14:creationId xmlns:p14="http://schemas.microsoft.com/office/powerpoint/2010/main" val="3638844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2</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1/5</a:t>
            </a:r>
          </a:p>
        </p:txBody>
      </p:sp>
      <p:pic>
        <p:nvPicPr>
          <p:cNvPr id="5" name="Grafik 4" descr="Ein Bild, das Text enthält.&#10;&#10;Automatisch generierte Beschreibung">
            <a:extLst>
              <a:ext uri="{FF2B5EF4-FFF2-40B4-BE49-F238E27FC236}">
                <a16:creationId xmlns:a16="http://schemas.microsoft.com/office/drawing/2014/main" id="{B835A17A-4951-4A8F-991D-DAE8A077495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10525" y="2501617"/>
            <a:ext cx="4931262" cy="3698447"/>
          </a:xfrm>
          <a:prstGeom prst="rect">
            <a:avLst/>
          </a:prstGeom>
        </p:spPr>
      </p:pic>
    </p:spTree>
    <p:extLst>
      <p:ext uri="{BB962C8B-B14F-4D97-AF65-F5344CB8AC3E}">
        <p14:creationId xmlns:p14="http://schemas.microsoft.com/office/powerpoint/2010/main" val="35956704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3</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2/5</a:t>
            </a:r>
          </a:p>
        </p:txBody>
      </p:sp>
      <p:pic>
        <p:nvPicPr>
          <p:cNvPr id="5" name="Grafik 4" descr="Ein Bild, das Tuch enthält.&#10;&#10;Automatisch generierte Beschreibung">
            <a:extLst>
              <a:ext uri="{FF2B5EF4-FFF2-40B4-BE49-F238E27FC236}">
                <a16:creationId xmlns:a16="http://schemas.microsoft.com/office/drawing/2014/main" id="{953ADC7C-0A7E-4864-A496-3C492D69A9E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39149" y="2575079"/>
            <a:ext cx="4833314" cy="3624985"/>
          </a:xfrm>
          <a:prstGeom prst="rect">
            <a:avLst/>
          </a:prstGeom>
        </p:spPr>
      </p:pic>
    </p:spTree>
    <p:extLst>
      <p:ext uri="{BB962C8B-B14F-4D97-AF65-F5344CB8AC3E}">
        <p14:creationId xmlns:p14="http://schemas.microsoft.com/office/powerpoint/2010/main" val="1910869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4</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19" name="Interaktive Schaltfläche: Nächste(r) oder Weiter 18">
            <a:hlinkClick r:id="" action="ppaction://hlinkshowjump?jump=nextslide" highlightClick="1"/>
            <a:extLst>
              <a:ext uri="{FF2B5EF4-FFF2-40B4-BE49-F238E27FC236}">
                <a16:creationId xmlns:a16="http://schemas.microsoft.com/office/drawing/2014/main" id="{C5118CE1-1805-4AA4-96CA-0FFF0CF92352}"/>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5/5 </a:t>
            </a:r>
          </a:p>
        </p:txBody>
      </p:sp>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3/5</a:t>
            </a:r>
          </a:p>
        </p:txBody>
      </p:sp>
      <p:pic>
        <p:nvPicPr>
          <p:cNvPr id="5" name="Grafik 4" descr="Ein Bild, das Kleidung, Bettwäsche enthält.&#10;&#10;Automatisch generierte Beschreibung">
            <a:extLst>
              <a:ext uri="{FF2B5EF4-FFF2-40B4-BE49-F238E27FC236}">
                <a16:creationId xmlns:a16="http://schemas.microsoft.com/office/drawing/2014/main" id="{BFD51D22-2EE4-45C3-9D63-9C7D730AFC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68003" y="2587834"/>
            <a:ext cx="4816306" cy="3612230"/>
          </a:xfrm>
          <a:prstGeom prst="rect">
            <a:avLst/>
          </a:prstGeom>
        </p:spPr>
      </p:pic>
    </p:spTree>
    <p:extLst>
      <p:ext uri="{BB962C8B-B14F-4D97-AF65-F5344CB8AC3E}">
        <p14:creationId xmlns:p14="http://schemas.microsoft.com/office/powerpoint/2010/main" val="5721376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35BCE87F-2B97-44EF-9ED1-4EF73909632F}"/>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1200"/>
              </a:spcAft>
            </a:pPr>
            <a:r>
              <a:rPr lang="de-DE" b="1" dirty="0">
                <a:solidFill>
                  <a:schemeClr val="tx1"/>
                </a:solidFill>
                <a:latin typeface="Grundschrift" panose="00000500000000000000" pitchFamily="2" charset="0"/>
              </a:rPr>
              <a:t>Foto 5</a:t>
            </a:r>
          </a:p>
        </p:txBody>
      </p:sp>
      <p:sp>
        <p:nvSpPr>
          <p:cNvPr id="12" name="Ellipse 11">
            <a:hlinkClick r:id="rId2" action="ppaction://hlinksldjump"/>
            <a:extLst>
              <a:ext uri="{FF2B5EF4-FFF2-40B4-BE49-F238E27FC236}">
                <a16:creationId xmlns:a16="http://schemas.microsoft.com/office/drawing/2014/main" id="{88F001DD-AF41-43A5-97C9-EEBA97E11E0D}"/>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Zeichnungen-Fotos</a:t>
            </a:r>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bg1"/>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pic>
        <p:nvPicPr>
          <p:cNvPr id="15" name="Grafik 14" descr="Kamera">
            <a:extLst>
              <a:ext uri="{FF2B5EF4-FFF2-40B4-BE49-F238E27FC236}">
                <a16:creationId xmlns:a16="http://schemas.microsoft.com/office/drawing/2014/main" id="{558D4ED3-ADA0-4E95-934E-27D1546449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54101" y="136358"/>
            <a:ext cx="599378" cy="599378"/>
          </a:xfrm>
          <a:prstGeom prst="rect">
            <a:avLst/>
          </a:prstGeom>
        </p:spPr>
      </p:pic>
      <p:sp>
        <p:nvSpPr>
          <p:cNvPr id="20" name="Interaktive Schaltfläche: Nächste(r) oder Weiter 19">
            <a:hlinkClick r:id="" action="ppaction://hlinkshowjump?jump=previousslide" highlightClick="1"/>
            <a:extLst>
              <a:ext uri="{FF2B5EF4-FFF2-40B4-BE49-F238E27FC236}">
                <a16:creationId xmlns:a16="http://schemas.microsoft.com/office/drawing/2014/main" id="{1EFDDF62-063B-4E62-9797-96E9DF864F70}"/>
              </a:ext>
            </a:extLst>
          </p:cNvPr>
          <p:cNvSpPr/>
          <p:nvPr/>
        </p:nvSpPr>
        <p:spPr>
          <a:xfrm flipH="1">
            <a:off x="2009768" y="5572764"/>
            <a:ext cx="885894"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4/5</a:t>
            </a:r>
          </a:p>
        </p:txBody>
      </p:sp>
      <p:pic>
        <p:nvPicPr>
          <p:cNvPr id="5" name="Grafik 4" descr="Ein Bild, das alt enthält.&#10;&#10;Automatisch generierte Beschreibung">
            <a:extLst>
              <a:ext uri="{FF2B5EF4-FFF2-40B4-BE49-F238E27FC236}">
                <a16:creationId xmlns:a16="http://schemas.microsoft.com/office/drawing/2014/main" id="{8664387C-C2C2-4341-91C9-F7BE310B751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83806" y="2611539"/>
            <a:ext cx="4784700" cy="3588525"/>
          </a:xfrm>
          <a:prstGeom prst="rect">
            <a:avLst/>
          </a:prstGeom>
        </p:spPr>
      </p:pic>
    </p:spTree>
    <p:extLst>
      <p:ext uri="{BB962C8B-B14F-4D97-AF65-F5344CB8AC3E}">
        <p14:creationId xmlns:p14="http://schemas.microsoft.com/office/powerpoint/2010/main" val="38393948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accent6">
                <a:lumMod val="20000"/>
                <a:lumOff val="80000"/>
              </a:schemeClr>
            </a:bgClr>
          </a:pattFill>
          <a:ln cmpd="sng">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10" name="Rechteck: abgerundete Ecken 9">
            <a:hlinkClick r:id="rId5" action="ppaction://hlinksldjump"/>
            <a:extLst>
              <a:ext uri="{FF2B5EF4-FFF2-40B4-BE49-F238E27FC236}">
                <a16:creationId xmlns:a16="http://schemas.microsoft.com/office/drawing/2014/main" id="{C43AF83B-34B4-4661-8120-5C054CBCDEED}"/>
              </a:ext>
            </a:extLst>
          </p:cNvPr>
          <p:cNvSpPr/>
          <p:nvPr/>
        </p:nvSpPr>
        <p:spPr>
          <a:xfrm>
            <a:off x="1277362" y="4955502"/>
            <a:ext cx="1325013" cy="1280159"/>
          </a:xfrm>
          <a:prstGeom prst="roundRect">
            <a:avLst/>
          </a:prstGeom>
          <a:solidFill>
            <a:schemeClr val="bg2">
              <a:lumMod val="75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1" name="Rechteck: abgerundete Ecken 10">
            <a:extLst>
              <a:ext uri="{FF2B5EF4-FFF2-40B4-BE49-F238E27FC236}">
                <a16:creationId xmlns:a16="http://schemas.microsoft.com/office/drawing/2014/main" id="{B4E20C11-3370-466A-B03C-CAD62106F82C}"/>
              </a:ext>
            </a:extLst>
          </p:cNvPr>
          <p:cNvSpPr/>
          <p:nvPr/>
        </p:nvSpPr>
        <p:spPr>
          <a:xfrm>
            <a:off x="3656978" y="1926829"/>
            <a:ext cx="6046579" cy="4553981"/>
          </a:xfrm>
          <a:prstGeom prst="roundRect">
            <a:avLst/>
          </a:prstGeom>
          <a:solidFill>
            <a:schemeClr val="bg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1"/>
                </a:solidFill>
                <a:latin typeface="Grundschrift" panose="00000500000000000000" pitchFamily="2" charset="0"/>
              </a:rPr>
              <a:t>Hier findest du verschiedene Gegenstände, die bei uns vorne beim Lehrer stehen und ihm helfen uns schreiben, rechnen und lesen beizubringen.</a:t>
            </a:r>
          </a:p>
        </p:txBody>
      </p:sp>
      <p:sp>
        <p:nvSpPr>
          <p:cNvPr id="14" name="Rechteck: abgerundete Ecken 13">
            <a:hlinkClick r:id="rId6" action="ppaction://hlinksldjump"/>
            <a:extLst>
              <a:ext uri="{FF2B5EF4-FFF2-40B4-BE49-F238E27FC236}">
                <a16:creationId xmlns:a16="http://schemas.microsoft.com/office/drawing/2014/main" id="{5C195DA8-7B48-4EE7-8C90-5FE1F9A42C4F}"/>
              </a:ext>
            </a:extLst>
          </p:cNvPr>
          <p:cNvSpPr/>
          <p:nvPr/>
        </p:nvSpPr>
        <p:spPr>
          <a:xfrm>
            <a:off x="1294311" y="1926829"/>
            <a:ext cx="1308064"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sp>
        <p:nvSpPr>
          <p:cNvPr id="15" name="Rechteck: abgerundete Ecken 14">
            <a:hlinkClick r:id="rId7" action="ppaction://hlinksldjump"/>
            <a:extLst>
              <a:ext uri="{FF2B5EF4-FFF2-40B4-BE49-F238E27FC236}">
                <a16:creationId xmlns:a16="http://schemas.microsoft.com/office/drawing/2014/main" id="{13F7507E-E366-4DE5-98D5-F746EF7AC110}"/>
              </a:ext>
            </a:extLst>
          </p:cNvPr>
          <p:cNvSpPr/>
          <p:nvPr/>
        </p:nvSpPr>
        <p:spPr>
          <a:xfrm>
            <a:off x="1294311" y="3442425"/>
            <a:ext cx="1325013" cy="1280159"/>
          </a:xfrm>
          <a:prstGeom prst="roundRect">
            <a:avLst/>
          </a:prstGeom>
          <a:solidFill>
            <a:schemeClr val="bg2">
              <a:lumMod val="75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dirty="0">
              <a:solidFill>
                <a:schemeClr val="tx1"/>
              </a:solidFill>
              <a:latin typeface="Grundschrift" panose="00000500000000000000" pitchFamily="2" charset="0"/>
            </a:endParaRPr>
          </a:p>
        </p:txBody>
      </p:sp>
      <p:pic>
        <p:nvPicPr>
          <p:cNvPr id="16" name="Grafik 15" descr="Lupe">
            <a:extLst>
              <a:ext uri="{FF2B5EF4-FFF2-40B4-BE49-F238E27FC236}">
                <a16:creationId xmlns:a16="http://schemas.microsoft.com/office/drawing/2014/main" id="{B3A90175-3555-42C0-8003-F2A66D3F8CF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99617" y="5138381"/>
            <a:ext cx="914400" cy="914400"/>
          </a:xfrm>
          <a:prstGeom prst="rect">
            <a:avLst/>
          </a:prstGeom>
        </p:spPr>
      </p:pic>
      <p:pic>
        <p:nvPicPr>
          <p:cNvPr id="19" name="Grafik 18" descr="Kamera">
            <a:extLst>
              <a:ext uri="{FF2B5EF4-FFF2-40B4-BE49-F238E27FC236}">
                <a16:creationId xmlns:a16="http://schemas.microsoft.com/office/drawing/2014/main" id="{AB36138F-0188-49B7-9FC3-26CE910FB4A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99617" y="3625304"/>
            <a:ext cx="914400" cy="914400"/>
          </a:xfrm>
          <a:prstGeom prst="rect">
            <a:avLst/>
          </a:prstGeom>
        </p:spPr>
      </p:pic>
      <p:pic>
        <p:nvPicPr>
          <p:cNvPr id="20" name="Grafik 19" descr="Informationen">
            <a:extLst>
              <a:ext uri="{FF2B5EF4-FFF2-40B4-BE49-F238E27FC236}">
                <a16:creationId xmlns:a16="http://schemas.microsoft.com/office/drawing/2014/main" id="{7FFA8832-C4A0-422C-8F8D-1F1FC2447B4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9668" y="2069759"/>
            <a:ext cx="994298" cy="994298"/>
          </a:xfrm>
          <a:prstGeom prst="rect">
            <a:avLst/>
          </a:prstGeom>
        </p:spPr>
      </p:pic>
      <p:pic>
        <p:nvPicPr>
          <p:cNvPr id="12" name="Grafik 11" descr="Ein Bild, das drinnen, Brot enthält.&#10;&#10;Automatisch generierte Beschreibung">
            <a:extLst>
              <a:ext uri="{FF2B5EF4-FFF2-40B4-BE49-F238E27FC236}">
                <a16:creationId xmlns:a16="http://schemas.microsoft.com/office/drawing/2014/main" id="{2E98AC7B-1870-48A8-809C-5754AE2A4F2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878926" y="3650994"/>
            <a:ext cx="3602681" cy="2401787"/>
          </a:xfrm>
          <a:prstGeom prst="rect">
            <a:avLst/>
          </a:prstGeom>
        </p:spPr>
      </p:pic>
    </p:spTree>
    <p:extLst>
      <p:ext uri="{BB962C8B-B14F-4D97-AF65-F5344CB8AC3E}">
        <p14:creationId xmlns:p14="http://schemas.microsoft.com/office/powerpoint/2010/main" val="243685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0A7D0675-6C64-483E-9C4D-370B118EAE09}"/>
              </a:ext>
            </a:extLst>
          </p:cNvPr>
          <p:cNvSpPr/>
          <p:nvPr/>
        </p:nvSpPr>
        <p:spPr>
          <a:xfrm>
            <a:off x="914400" y="377190"/>
            <a:ext cx="10309860" cy="1177290"/>
          </a:xfrm>
          <a:prstGeom prst="roundRect">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lumMod val="95000"/>
                    <a:lumOff val="5000"/>
                  </a:schemeClr>
                </a:solidFill>
                <a:latin typeface="Grundschrift" panose="00000500000000000000" pitchFamily="2" charset="0"/>
              </a:rPr>
              <a:t>Unterrichtsmaterialien des Lehrers-Informationen</a:t>
            </a:r>
          </a:p>
        </p:txBody>
      </p:sp>
      <p:sp>
        <p:nvSpPr>
          <p:cNvPr id="9" name="Ellipse 8">
            <a:hlinkClick r:id="rId2" action="ppaction://hlinksldjump"/>
            <a:extLst>
              <a:ext uri="{FF2B5EF4-FFF2-40B4-BE49-F238E27FC236}">
                <a16:creationId xmlns:a16="http://schemas.microsoft.com/office/drawing/2014/main" id="{6ED0D4B0-EC51-49F7-B3C6-4312813F37D1}"/>
              </a:ext>
            </a:extLst>
          </p:cNvPr>
          <p:cNvSpPr/>
          <p:nvPr/>
        </p:nvSpPr>
        <p:spPr>
          <a:xfrm>
            <a:off x="10339195" y="5204718"/>
            <a:ext cx="1549638" cy="1516924"/>
          </a:xfrm>
          <a:prstGeom prst="ellipse">
            <a:avLst/>
          </a:prstGeom>
          <a:pattFill prst="pct80">
            <a:fgClr>
              <a:schemeClr val="accent5">
                <a:lumMod val="40000"/>
                <a:lumOff val="60000"/>
              </a:schemeClr>
            </a:fgClr>
            <a:bgClr>
              <a:schemeClr val="bg1"/>
            </a:bgClr>
          </a:pattFill>
          <a:ln>
            <a:solidFill>
              <a:schemeClr val="tx1">
                <a:lumMod val="65000"/>
                <a:lumOff val="35000"/>
              </a:schemeClr>
            </a:solidFill>
            <a:extLst>
              <a:ext uri="{C807C97D-BFC1-408E-A445-0C87EB9F89A2}">
                <ask:lineSketchStyleProps xmlns:ask="http://schemas.microsoft.com/office/drawing/2018/sketchyshapes" xmlns="" sd="1219033472">
                  <a:custGeom>
                    <a:avLst/>
                    <a:gdLst>
                      <a:gd name="connsiteX0" fmla="*/ 0 w 1549638"/>
                      <a:gd name="connsiteY0" fmla="*/ 758462 h 1516924"/>
                      <a:gd name="connsiteX1" fmla="*/ 774819 w 1549638"/>
                      <a:gd name="connsiteY1" fmla="*/ 0 h 1516924"/>
                      <a:gd name="connsiteX2" fmla="*/ 1549638 w 1549638"/>
                      <a:gd name="connsiteY2" fmla="*/ 758462 h 1516924"/>
                      <a:gd name="connsiteX3" fmla="*/ 774819 w 1549638"/>
                      <a:gd name="connsiteY3" fmla="*/ 1516924 h 1516924"/>
                      <a:gd name="connsiteX4" fmla="*/ 0 w 1549638"/>
                      <a:gd name="connsiteY4" fmla="*/ 758462 h 151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38" h="1516924" fill="none" extrusionOk="0">
                        <a:moveTo>
                          <a:pt x="0" y="758462"/>
                        </a:moveTo>
                        <a:cubicBezTo>
                          <a:pt x="105675" y="352111"/>
                          <a:pt x="355784" y="-18287"/>
                          <a:pt x="774819" y="0"/>
                        </a:cubicBezTo>
                        <a:cubicBezTo>
                          <a:pt x="1092985" y="-16807"/>
                          <a:pt x="1531682" y="356480"/>
                          <a:pt x="1549638" y="758462"/>
                        </a:cubicBezTo>
                        <a:cubicBezTo>
                          <a:pt x="1544961" y="1132743"/>
                          <a:pt x="1155862" y="1582072"/>
                          <a:pt x="774819" y="1516924"/>
                        </a:cubicBezTo>
                        <a:cubicBezTo>
                          <a:pt x="427079" y="1561813"/>
                          <a:pt x="39566" y="1186862"/>
                          <a:pt x="0" y="758462"/>
                        </a:cubicBezTo>
                        <a:close/>
                      </a:path>
                      <a:path w="1549638" h="1516924" stroke="0" extrusionOk="0">
                        <a:moveTo>
                          <a:pt x="0" y="758462"/>
                        </a:moveTo>
                        <a:cubicBezTo>
                          <a:pt x="-56909" y="304472"/>
                          <a:pt x="250820" y="36060"/>
                          <a:pt x="774819" y="0"/>
                        </a:cubicBezTo>
                        <a:cubicBezTo>
                          <a:pt x="1218962" y="3415"/>
                          <a:pt x="1523909" y="340393"/>
                          <a:pt x="1549638" y="758462"/>
                        </a:cubicBezTo>
                        <a:cubicBezTo>
                          <a:pt x="1492363" y="1233281"/>
                          <a:pt x="1186810" y="1604973"/>
                          <a:pt x="774819" y="1516924"/>
                        </a:cubicBezTo>
                        <a:cubicBezTo>
                          <a:pt x="297975" y="1490157"/>
                          <a:pt x="18329" y="1186107"/>
                          <a:pt x="0" y="7584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Home1 mit einfarbiger Füllung">
            <a:extLst>
              <a:ext uri="{FF2B5EF4-FFF2-40B4-BE49-F238E27FC236}">
                <a16:creationId xmlns:a16="http://schemas.microsoft.com/office/drawing/2014/main" id="{9DF9DE79-B75D-400D-9982-F1DF34D02FC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59342" y="5455318"/>
            <a:ext cx="895662" cy="914400"/>
          </a:xfrm>
          <a:prstGeom prst="rect">
            <a:avLst/>
          </a:prstGeom>
        </p:spPr>
      </p:pic>
      <p:sp>
        <p:nvSpPr>
          <p:cNvPr id="4" name="Pfeil: nach links 3">
            <a:hlinkClick r:id="rId5" action="ppaction://hlinksldjump"/>
            <a:extLst>
              <a:ext uri="{FF2B5EF4-FFF2-40B4-BE49-F238E27FC236}">
                <a16:creationId xmlns:a16="http://schemas.microsoft.com/office/drawing/2014/main" id="{67EBCF54-4AC4-490C-B20C-33C34E797AC1}"/>
              </a:ext>
            </a:extLst>
          </p:cNvPr>
          <p:cNvSpPr/>
          <p:nvPr/>
        </p:nvSpPr>
        <p:spPr>
          <a:xfrm>
            <a:off x="41819" y="5912518"/>
            <a:ext cx="1371600" cy="758462"/>
          </a:xfrm>
          <a:prstGeom prst="leftArrow">
            <a:avLst/>
          </a:prstGeom>
          <a:pattFill prst="pct80">
            <a:fgClr>
              <a:schemeClr val="accent5">
                <a:lumMod val="40000"/>
                <a:lumOff val="60000"/>
              </a:schemeClr>
            </a:fgClr>
            <a:bgClr>
              <a:schemeClr val="accent6">
                <a:lumMod val="20000"/>
                <a:lumOff val="80000"/>
              </a:schemeClr>
            </a:bgClr>
          </a:patt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lumMod val="95000"/>
                    <a:lumOff val="5000"/>
                  </a:schemeClr>
                </a:solidFill>
                <a:latin typeface="Grundschrift" panose="00000500000000000000" pitchFamily="2" charset="0"/>
              </a:rPr>
              <a:t>Zurück</a:t>
            </a:r>
          </a:p>
        </p:txBody>
      </p:sp>
      <p:sp>
        <p:nvSpPr>
          <p:cNvPr id="12" name="Rechteck: abgerundete Ecken 11">
            <a:extLst>
              <a:ext uri="{FF2B5EF4-FFF2-40B4-BE49-F238E27FC236}">
                <a16:creationId xmlns:a16="http://schemas.microsoft.com/office/drawing/2014/main" id="{5180C57E-278C-452E-8792-FBF2838A88D6}"/>
              </a:ext>
            </a:extLst>
          </p:cNvPr>
          <p:cNvSpPr/>
          <p:nvPr/>
        </p:nvSpPr>
        <p:spPr>
          <a:xfrm>
            <a:off x="1637731" y="1883392"/>
            <a:ext cx="8502556" cy="459741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In unserem Klassenzimmer befinden sich verschiedene Gegenstände, mit denen die Lehrkraft uns lesen, schreiben und rechnen beibringen kann.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Zum einen haben wir eine große </a:t>
            </a:r>
            <a:r>
              <a:rPr lang="de-DE" b="1" dirty="0">
                <a:solidFill>
                  <a:schemeClr val="tx1"/>
                </a:solidFill>
                <a:latin typeface="Grundschrift" panose="00000500000000000000" pitchFamily="2" charset="0"/>
              </a:rPr>
              <a:t>Tafel</a:t>
            </a:r>
            <a:r>
              <a:rPr lang="de-DE" dirty="0">
                <a:solidFill>
                  <a:schemeClr val="tx1"/>
                </a:solidFill>
                <a:latin typeface="Grundschrift" panose="00000500000000000000" pitchFamily="2" charset="0"/>
              </a:rPr>
              <a:t>, 							   die im Raum verschoben werden kann.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Mit einem kleinen Rad an der Seite, 								  kann der Lehrer verschiedene Flächen 							 nach vorne bringen und weiter schreiben				    beziehungsweise zwischen Mathe und 							   Deutsch wechseln.</a:t>
            </a:r>
          </a:p>
          <a:p>
            <a:pPr marL="285750" indent="-285750">
              <a:spcBef>
                <a:spcPts val="600"/>
              </a:spcBef>
              <a:spcAft>
                <a:spcPts val="1200"/>
              </a:spcAft>
              <a:buFont typeface="Arial" panose="020B0604020202020204" pitchFamily="34" charset="0"/>
              <a:buChar char="•"/>
            </a:pPr>
            <a:r>
              <a:rPr lang="de-DE" dirty="0">
                <a:solidFill>
                  <a:schemeClr val="tx1"/>
                </a:solidFill>
                <a:latin typeface="Grundschrift" panose="00000500000000000000" pitchFamily="2" charset="0"/>
              </a:rPr>
              <a:t>Außerdem gibt es einen Eimer und einen 						 Schwamm, um die Tafel zu putzen.</a:t>
            </a:r>
          </a:p>
        </p:txBody>
      </p:sp>
      <p:pic>
        <p:nvPicPr>
          <p:cNvPr id="15" name="Grafik 14" descr="Informationen">
            <a:extLst>
              <a:ext uri="{FF2B5EF4-FFF2-40B4-BE49-F238E27FC236}">
                <a16:creationId xmlns:a16="http://schemas.microsoft.com/office/drawing/2014/main" id="{2C4C7FA8-D4B0-46F0-90FE-4CEA4EC8751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9018" y="153286"/>
            <a:ext cx="669991" cy="669991"/>
          </a:xfrm>
          <a:prstGeom prst="rect">
            <a:avLst/>
          </a:prstGeom>
        </p:spPr>
      </p:pic>
      <p:sp>
        <p:nvSpPr>
          <p:cNvPr id="10" name="Interaktive Schaltfläche: Nächste(r) oder Weiter 9">
            <a:hlinkClick r:id="" action="ppaction://hlinkshowjump?jump=nextslide" highlightClick="1"/>
            <a:extLst>
              <a:ext uri="{FF2B5EF4-FFF2-40B4-BE49-F238E27FC236}">
                <a16:creationId xmlns:a16="http://schemas.microsoft.com/office/drawing/2014/main" id="{77CB1FA4-CB56-4436-B21A-B7939C94B5F0}"/>
              </a:ext>
            </a:extLst>
          </p:cNvPr>
          <p:cNvSpPr/>
          <p:nvPr/>
        </p:nvSpPr>
        <p:spPr>
          <a:xfrm>
            <a:off x="8856651" y="5567423"/>
            <a:ext cx="885895" cy="632641"/>
          </a:xfrm>
          <a:prstGeom prst="actionButtonForwardNext">
            <a:avLst/>
          </a:prstGeom>
          <a:pattFill prst="pct5">
            <a:fgClr>
              <a:srgbClr val="FEC694"/>
            </a:fgClr>
            <a:bgClr>
              <a:schemeClr val="bg1"/>
            </a:bgClr>
          </a:pattFill>
          <a:ln w="15875" cap="rnd"/>
        </p:spPr>
        <p:style>
          <a:lnRef idx="2">
            <a:schemeClr val="dk1"/>
          </a:lnRef>
          <a:fillRef idx="1">
            <a:schemeClr val="lt1"/>
          </a:fillRef>
          <a:effectRef idx="0">
            <a:schemeClr val="dk1"/>
          </a:effectRef>
          <a:fontRef idx="minor">
            <a:schemeClr val="dk1"/>
          </a:fontRef>
        </p:style>
        <p:txBody>
          <a:bodyPr rtlCol="0" anchor="ctr"/>
          <a:lstStyle/>
          <a:p>
            <a:pPr algn="ctr"/>
            <a:r>
              <a:rPr lang="de-DE" sz="1100" b="1" dirty="0">
                <a:solidFill>
                  <a:schemeClr val="tx1">
                    <a:lumMod val="95000"/>
                    <a:lumOff val="5000"/>
                  </a:schemeClr>
                </a:solidFill>
                <a:latin typeface="Grundschrift" panose="00000500000000000000" pitchFamily="2" charset="0"/>
              </a:rPr>
              <a:t>2/2 </a:t>
            </a:r>
          </a:p>
        </p:txBody>
      </p:sp>
      <p:pic>
        <p:nvPicPr>
          <p:cNvPr id="11" name="Grafik 10" descr="Ein Bild, das drinnen, Wand, grün, Holz enthält.&#10;&#10;Automatisch generierte Beschreibung">
            <a:extLst>
              <a:ext uri="{FF2B5EF4-FFF2-40B4-BE49-F238E27FC236}">
                <a16:creationId xmlns:a16="http://schemas.microsoft.com/office/drawing/2014/main" id="{3854A7E9-24B9-45D6-8340-30DE9FC259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5905721" y="3506214"/>
            <a:ext cx="3232621" cy="2155080"/>
          </a:xfrm>
          <a:prstGeom prst="rect">
            <a:avLst/>
          </a:prstGeom>
        </p:spPr>
      </p:pic>
      <p:pic>
        <p:nvPicPr>
          <p:cNvPr id="13" name="Grafik 12">
            <a:extLst>
              <a:ext uri="{FF2B5EF4-FFF2-40B4-BE49-F238E27FC236}">
                <a16:creationId xmlns:a16="http://schemas.microsoft.com/office/drawing/2014/main" id="{9E33D588-5945-4846-95F5-9CB5D51C767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8343106" y="3286274"/>
            <a:ext cx="1912983" cy="1275322"/>
          </a:xfrm>
          <a:prstGeom prst="rect">
            <a:avLst/>
          </a:prstGeom>
        </p:spPr>
      </p:pic>
    </p:spTree>
    <p:extLst>
      <p:ext uri="{BB962C8B-B14F-4D97-AF65-F5344CB8AC3E}">
        <p14:creationId xmlns:p14="http://schemas.microsoft.com/office/powerpoint/2010/main" val="2539954346"/>
      </p:ext>
    </p:extLst>
  </p:cSld>
  <p:clrMapOvr>
    <a:masterClrMapping/>
  </p:clrMapOvr>
</p:sld>
</file>

<file path=ppt/theme/theme1.xml><?xml version="1.0" encoding="utf-8"?>
<a:theme xmlns:a="http://schemas.openxmlformats.org/drawingml/2006/main" name="Metropolitan">
  <a:themeElements>
    <a:clrScheme name="Benutzerdefiniert 17">
      <a:dk1>
        <a:sysClr val="windowText" lastClr="000000"/>
      </a:dk1>
      <a:lt1>
        <a:sysClr val="window" lastClr="FFFFFF"/>
      </a:lt1>
      <a:dk2>
        <a:srgbClr val="162F33"/>
      </a:dk2>
      <a:lt2>
        <a:srgbClr val="EAF0E0"/>
      </a:lt2>
      <a:accent1>
        <a:srgbClr val="50B4C8"/>
      </a:accent1>
      <a:accent2>
        <a:srgbClr val="D8D8D8"/>
      </a:accent2>
      <a:accent3>
        <a:srgbClr val="D8D8D8"/>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0</TotalTime>
  <Words>4039</Words>
  <Application>Microsoft Office PowerPoint</Application>
  <PresentationFormat>Breitbild</PresentationFormat>
  <Paragraphs>611</Paragraphs>
  <Slides>116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116</vt:i4>
      </vt:variant>
    </vt:vector>
  </HeadingPairs>
  <TitlesOfParts>
    <vt:vector size="122" baseType="lpstr">
      <vt:lpstr>Arial</vt:lpstr>
      <vt:lpstr>Arial</vt:lpstr>
      <vt:lpstr>Calibri Light</vt:lpstr>
      <vt:lpstr>Grundschrift</vt:lpstr>
      <vt:lpstr>Wingdings</vt:lpstr>
      <vt:lpstr>Metropolitan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katharina</dc:creator>
  <cp:lastModifiedBy>Rösch, Mathias</cp:lastModifiedBy>
  <cp:revision>311</cp:revision>
  <dcterms:created xsi:type="dcterms:W3CDTF">2021-01-23T19:14:15Z</dcterms:created>
  <dcterms:modified xsi:type="dcterms:W3CDTF">2022-11-07T14:00:55Z</dcterms:modified>
</cp:coreProperties>
</file>